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3" r:id="rId17"/>
    <p:sldId id="272" r:id="rId18"/>
    <p:sldId id="271" r:id="rId19"/>
    <p:sldId id="285" r:id="rId20"/>
    <p:sldId id="287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2DC287-D0E2-47EE-B33B-5A3B0ADA831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93D1706-C038-4FBD-B29D-004815FB9439}">
      <dgm:prSet custT="1"/>
      <dgm:spPr/>
      <dgm:t>
        <a:bodyPr/>
        <a:lstStyle/>
        <a:p>
          <a:pPr rtl="0"/>
          <a:r>
            <a:rPr lang="el-GR" sz="2400" i="0" dirty="0" smtClean="0"/>
            <a:t>Σ’ </a:t>
          </a:r>
          <a:r>
            <a:rPr lang="el-GR" sz="2400" i="0" dirty="0" err="1" smtClean="0"/>
            <a:t>αυτές</a:t>
          </a:r>
          <a:r>
            <a:rPr lang="el-GR" sz="2400" i="0" dirty="0" smtClean="0"/>
            <a:t> τις </a:t>
          </a:r>
          <a:r>
            <a:rPr lang="el-GR" sz="2400" i="0" dirty="0" err="1" smtClean="0"/>
            <a:t>συναντήσεις</a:t>
          </a:r>
          <a:r>
            <a:rPr lang="el-GR" sz="2400" i="0" dirty="0" smtClean="0"/>
            <a:t> </a:t>
          </a:r>
          <a:r>
            <a:rPr lang="el-GR" sz="2400" i="0" dirty="0" err="1" smtClean="0"/>
            <a:t>κατέθεσαν</a:t>
          </a:r>
          <a:r>
            <a:rPr lang="el-GR" sz="2400" i="0" dirty="0" smtClean="0"/>
            <a:t> </a:t>
          </a:r>
          <a:r>
            <a:rPr lang="el-GR" sz="2400" i="0" dirty="0" err="1" smtClean="0"/>
            <a:t>όλοι</a:t>
          </a:r>
          <a:r>
            <a:rPr lang="el-GR" sz="2400" i="0" dirty="0" smtClean="0"/>
            <a:t> τις </a:t>
          </a:r>
          <a:r>
            <a:rPr lang="el-GR" sz="2400" i="0" dirty="0" err="1" smtClean="0"/>
            <a:t>εμπειρίες</a:t>
          </a:r>
          <a:r>
            <a:rPr lang="el-GR" sz="2400" i="0" dirty="0" smtClean="0"/>
            <a:t> τους </a:t>
          </a:r>
          <a:r>
            <a:rPr lang="el-GR" sz="2400" i="0" dirty="0" err="1" smtClean="0"/>
            <a:t>από</a:t>
          </a:r>
          <a:r>
            <a:rPr lang="el-GR" sz="2400" i="0" dirty="0" smtClean="0"/>
            <a:t> το </a:t>
          </a:r>
          <a:r>
            <a:rPr lang="el-GR" sz="2400" i="0" dirty="0" err="1" smtClean="0"/>
            <a:t>παιδί</a:t>
          </a:r>
          <a:r>
            <a:rPr lang="el-GR" sz="2400" i="0" dirty="0" smtClean="0"/>
            <a:t> και </a:t>
          </a:r>
          <a:r>
            <a:rPr lang="el-GR" sz="2400" i="0" dirty="0" err="1" smtClean="0"/>
            <a:t>συμφωνήσαμε</a:t>
          </a:r>
          <a:r>
            <a:rPr lang="el-GR" sz="2100" i="1" dirty="0" smtClean="0"/>
            <a:t>:</a:t>
          </a:r>
          <a:endParaRPr lang="el-GR" sz="2100" i="1" dirty="0"/>
        </a:p>
      </dgm:t>
    </dgm:pt>
    <dgm:pt modelId="{C3A4D6B3-83A3-4743-A264-547EB794806F}" type="parTrans" cxnId="{EA08D45A-BE1D-461F-986D-DB3F69C533AA}">
      <dgm:prSet/>
      <dgm:spPr/>
      <dgm:t>
        <a:bodyPr/>
        <a:lstStyle/>
        <a:p>
          <a:endParaRPr lang="el-GR"/>
        </a:p>
      </dgm:t>
    </dgm:pt>
    <dgm:pt modelId="{16E18B10-0F6D-4227-86AF-472BFC864B75}" type="sibTrans" cxnId="{EA08D45A-BE1D-461F-986D-DB3F69C533AA}">
      <dgm:prSet/>
      <dgm:spPr/>
      <dgm:t>
        <a:bodyPr/>
        <a:lstStyle/>
        <a:p>
          <a:endParaRPr lang="el-GR"/>
        </a:p>
      </dgm:t>
    </dgm:pt>
    <dgm:pt modelId="{8B486DCB-E4F5-43FC-80F2-D07C4955DD62}">
      <dgm:prSet/>
      <dgm:spPr/>
      <dgm:t>
        <a:bodyPr/>
        <a:lstStyle/>
        <a:p>
          <a:r>
            <a:rPr lang="el-GR" dirty="0" smtClean="0"/>
            <a:t>Σ’ </a:t>
          </a:r>
          <a:r>
            <a:rPr lang="el-GR" dirty="0" err="1" smtClean="0"/>
            <a:t>ένα</a:t>
          </a:r>
          <a:r>
            <a:rPr lang="el-GR" dirty="0" smtClean="0"/>
            <a:t> </a:t>
          </a:r>
          <a:r>
            <a:rPr lang="el-GR" dirty="0" err="1" smtClean="0"/>
            <a:t>κοινό</a:t>
          </a:r>
          <a:r>
            <a:rPr lang="el-GR" dirty="0" smtClean="0"/>
            <a:t> </a:t>
          </a:r>
          <a:r>
            <a:rPr lang="el-GR" dirty="0" err="1" smtClean="0"/>
            <a:t>πλαίσιο</a:t>
          </a:r>
          <a:r>
            <a:rPr lang="el-GR" dirty="0" smtClean="0"/>
            <a:t> </a:t>
          </a:r>
          <a:r>
            <a:rPr lang="el-GR" dirty="0" err="1" smtClean="0"/>
            <a:t>αρχών</a:t>
          </a:r>
          <a:r>
            <a:rPr lang="el-GR" dirty="0" smtClean="0"/>
            <a:t> που </a:t>
          </a:r>
          <a:r>
            <a:rPr lang="el-GR" dirty="0" err="1" smtClean="0"/>
            <a:t>απαιτούνται</a:t>
          </a:r>
          <a:r>
            <a:rPr lang="el-GR" dirty="0" smtClean="0"/>
            <a:t> για την </a:t>
          </a:r>
          <a:r>
            <a:rPr lang="el-GR" dirty="0" err="1" smtClean="0"/>
            <a:t>τροποποίηση</a:t>
          </a:r>
          <a:r>
            <a:rPr lang="el-GR" dirty="0" smtClean="0"/>
            <a:t> των </a:t>
          </a:r>
          <a:r>
            <a:rPr lang="el-GR" dirty="0" err="1" smtClean="0"/>
            <a:t>παιδαγωγικών</a:t>
          </a:r>
          <a:r>
            <a:rPr lang="el-GR" dirty="0" smtClean="0"/>
            <a:t> και </a:t>
          </a:r>
          <a:r>
            <a:rPr lang="el-GR" dirty="0" err="1" smtClean="0"/>
            <a:t>διδακτικών</a:t>
          </a:r>
          <a:r>
            <a:rPr lang="el-GR" dirty="0" smtClean="0"/>
            <a:t> </a:t>
          </a:r>
          <a:r>
            <a:rPr lang="el-GR" dirty="0" err="1" smtClean="0"/>
            <a:t>τρόπων</a:t>
          </a:r>
          <a:r>
            <a:rPr lang="el-GR" dirty="0" smtClean="0"/>
            <a:t> με τους </a:t>
          </a:r>
          <a:r>
            <a:rPr lang="el-GR" dirty="0" err="1" smtClean="0"/>
            <a:t>οποίους</a:t>
          </a:r>
          <a:r>
            <a:rPr lang="el-GR" dirty="0" smtClean="0"/>
            <a:t> θα </a:t>
          </a:r>
          <a:r>
            <a:rPr lang="el-GR" dirty="0" err="1" smtClean="0"/>
            <a:t>διευκολύναμε</a:t>
          </a:r>
          <a:r>
            <a:rPr lang="el-GR" dirty="0" smtClean="0"/>
            <a:t> την </a:t>
          </a:r>
          <a:r>
            <a:rPr lang="el-GR" dirty="0" err="1" smtClean="0"/>
            <a:t>ικανότητα</a:t>
          </a:r>
          <a:r>
            <a:rPr lang="el-GR" dirty="0" smtClean="0"/>
            <a:t> </a:t>
          </a:r>
          <a:r>
            <a:rPr lang="el-GR" dirty="0" err="1" smtClean="0"/>
            <a:t>μάθησης</a:t>
          </a:r>
          <a:r>
            <a:rPr lang="el-GR" dirty="0" smtClean="0"/>
            <a:t> του </a:t>
          </a:r>
          <a:r>
            <a:rPr lang="el-GR" dirty="0" err="1" smtClean="0"/>
            <a:t>παιδιού</a:t>
          </a:r>
          <a:r>
            <a:rPr lang="el-GR" dirty="0" smtClean="0"/>
            <a:t>.</a:t>
          </a:r>
          <a:endParaRPr lang="el-GR" dirty="0"/>
        </a:p>
      </dgm:t>
    </dgm:pt>
    <dgm:pt modelId="{9313FC45-38C3-43B6-A8AE-67AE712937D3}" type="parTrans" cxnId="{DD79190D-8566-4FB1-990B-9BD4B0A51CF0}">
      <dgm:prSet/>
      <dgm:spPr/>
      <dgm:t>
        <a:bodyPr/>
        <a:lstStyle/>
        <a:p>
          <a:endParaRPr lang="el-GR"/>
        </a:p>
      </dgm:t>
    </dgm:pt>
    <dgm:pt modelId="{2394CACE-2551-4D05-AEAC-E990AB932D0D}" type="sibTrans" cxnId="{DD79190D-8566-4FB1-990B-9BD4B0A51CF0}">
      <dgm:prSet/>
      <dgm:spPr/>
      <dgm:t>
        <a:bodyPr/>
        <a:lstStyle/>
        <a:p>
          <a:endParaRPr lang="el-GR"/>
        </a:p>
      </dgm:t>
    </dgm:pt>
    <dgm:pt modelId="{21C018FA-1C44-4A99-9250-349F18565BD0}">
      <dgm:prSet/>
      <dgm:spPr/>
      <dgm:t>
        <a:bodyPr/>
        <a:lstStyle/>
        <a:p>
          <a:r>
            <a:rPr lang="el-GR" dirty="0" smtClean="0"/>
            <a:t> Στον </a:t>
          </a:r>
          <a:r>
            <a:rPr lang="el-GR" dirty="0" err="1" smtClean="0"/>
            <a:t>καθορισμό</a:t>
          </a:r>
          <a:r>
            <a:rPr lang="el-GR" dirty="0" smtClean="0"/>
            <a:t> και τη </a:t>
          </a:r>
          <a:r>
            <a:rPr lang="el-GR" dirty="0" err="1" smtClean="0"/>
            <a:t>ταξινόμηση</a:t>
          </a:r>
          <a:r>
            <a:rPr lang="el-GR" dirty="0" smtClean="0"/>
            <a:t> των </a:t>
          </a:r>
          <a:r>
            <a:rPr lang="el-GR" dirty="0" err="1" smtClean="0"/>
            <a:t>διδακτικών</a:t>
          </a:r>
          <a:r>
            <a:rPr lang="el-GR" dirty="0" smtClean="0"/>
            <a:t> </a:t>
          </a:r>
          <a:r>
            <a:rPr lang="el-GR" dirty="0" err="1" smtClean="0"/>
            <a:t>στόχων</a:t>
          </a:r>
          <a:r>
            <a:rPr lang="el-GR" dirty="0" smtClean="0"/>
            <a:t> (από τους </a:t>
          </a:r>
          <a:r>
            <a:rPr lang="el-GR" dirty="0" err="1" smtClean="0"/>
            <a:t>εκπαιδευτικούς</a:t>
          </a:r>
          <a:r>
            <a:rPr lang="el-GR" dirty="0" smtClean="0"/>
            <a:t>)</a:t>
          </a:r>
          <a:endParaRPr lang="el-GR" dirty="0"/>
        </a:p>
      </dgm:t>
    </dgm:pt>
    <dgm:pt modelId="{30F271D4-1784-4789-9111-37D831DA265A}" type="parTrans" cxnId="{CEC2B16C-3B3E-4BD8-866C-B23C33FE666C}">
      <dgm:prSet/>
      <dgm:spPr/>
      <dgm:t>
        <a:bodyPr/>
        <a:lstStyle/>
        <a:p>
          <a:endParaRPr lang="el-GR"/>
        </a:p>
      </dgm:t>
    </dgm:pt>
    <dgm:pt modelId="{918F4ABE-891F-477E-B43C-D952F32C5A13}" type="sibTrans" cxnId="{CEC2B16C-3B3E-4BD8-866C-B23C33FE666C}">
      <dgm:prSet/>
      <dgm:spPr/>
      <dgm:t>
        <a:bodyPr/>
        <a:lstStyle/>
        <a:p>
          <a:endParaRPr lang="el-GR"/>
        </a:p>
      </dgm:t>
    </dgm:pt>
    <dgm:pt modelId="{AB5062A8-36CD-4E44-B6A3-FE2768F19B6C}" type="pres">
      <dgm:prSet presAssocID="{B22DC287-D0E2-47EE-B33B-5A3B0ADA831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D4EFD1A9-BF32-48A9-85E8-5E281C2A8DA2}" type="pres">
      <dgm:prSet presAssocID="{D93D1706-C038-4FBD-B29D-004815FB9439}" presName="composite" presStyleCnt="0"/>
      <dgm:spPr/>
    </dgm:pt>
    <dgm:pt modelId="{CD397F5D-EAED-4204-BFFC-D555E1BE932C}" type="pres">
      <dgm:prSet presAssocID="{D93D1706-C038-4FBD-B29D-004815FB9439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E3DFA-FE22-4575-8514-7714023E7B68}" type="pres">
      <dgm:prSet presAssocID="{D93D1706-C038-4FBD-B29D-004815FB9439}" presName="descendantText" presStyleLbl="alignAcc1" presStyleIdx="0" presStyleCnt="1" custScaleY="207894" custLinFactNeighborX="3049" custLinFactNeighborY="-88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BA97F06-6332-4E9D-A295-47831BC7DA0B}" type="presOf" srcId="{21C018FA-1C44-4A99-9250-349F18565BD0}" destId="{F44E3DFA-FE22-4575-8514-7714023E7B68}" srcOrd="0" destOrd="1" presId="urn:microsoft.com/office/officeart/2005/8/layout/chevron2"/>
    <dgm:cxn modelId="{58236C60-3831-4373-8FEF-A68A591F36A3}" type="presOf" srcId="{8B486DCB-E4F5-43FC-80F2-D07C4955DD62}" destId="{F44E3DFA-FE22-4575-8514-7714023E7B68}" srcOrd="0" destOrd="0" presId="urn:microsoft.com/office/officeart/2005/8/layout/chevron2"/>
    <dgm:cxn modelId="{A3F7160C-B713-4D33-BD6A-8D3B7A61E23C}" type="presOf" srcId="{D93D1706-C038-4FBD-B29D-004815FB9439}" destId="{CD397F5D-EAED-4204-BFFC-D555E1BE932C}" srcOrd="0" destOrd="0" presId="urn:microsoft.com/office/officeart/2005/8/layout/chevron2"/>
    <dgm:cxn modelId="{D3259163-5957-45FC-A4D1-99220F23D29A}" type="presOf" srcId="{B22DC287-D0E2-47EE-B33B-5A3B0ADA831E}" destId="{AB5062A8-36CD-4E44-B6A3-FE2768F19B6C}" srcOrd="0" destOrd="0" presId="urn:microsoft.com/office/officeart/2005/8/layout/chevron2"/>
    <dgm:cxn modelId="{EA08D45A-BE1D-461F-986D-DB3F69C533AA}" srcId="{B22DC287-D0E2-47EE-B33B-5A3B0ADA831E}" destId="{D93D1706-C038-4FBD-B29D-004815FB9439}" srcOrd="0" destOrd="0" parTransId="{C3A4D6B3-83A3-4743-A264-547EB794806F}" sibTransId="{16E18B10-0F6D-4227-86AF-472BFC864B75}"/>
    <dgm:cxn modelId="{CEC2B16C-3B3E-4BD8-866C-B23C33FE666C}" srcId="{D93D1706-C038-4FBD-B29D-004815FB9439}" destId="{21C018FA-1C44-4A99-9250-349F18565BD0}" srcOrd="1" destOrd="0" parTransId="{30F271D4-1784-4789-9111-37D831DA265A}" sibTransId="{918F4ABE-891F-477E-B43C-D952F32C5A13}"/>
    <dgm:cxn modelId="{DD79190D-8566-4FB1-990B-9BD4B0A51CF0}" srcId="{D93D1706-C038-4FBD-B29D-004815FB9439}" destId="{8B486DCB-E4F5-43FC-80F2-D07C4955DD62}" srcOrd="0" destOrd="0" parTransId="{9313FC45-38C3-43B6-A8AE-67AE712937D3}" sibTransId="{2394CACE-2551-4D05-AEAC-E990AB932D0D}"/>
    <dgm:cxn modelId="{79A7A8DA-469E-4C89-8645-3C0A04B1218F}" type="presParOf" srcId="{AB5062A8-36CD-4E44-B6A3-FE2768F19B6C}" destId="{D4EFD1A9-BF32-48A9-85E8-5E281C2A8DA2}" srcOrd="0" destOrd="0" presId="urn:microsoft.com/office/officeart/2005/8/layout/chevron2"/>
    <dgm:cxn modelId="{43E59997-38B0-4CBF-BEAA-4D1614168DBD}" type="presParOf" srcId="{D4EFD1A9-BF32-48A9-85E8-5E281C2A8DA2}" destId="{CD397F5D-EAED-4204-BFFC-D555E1BE932C}" srcOrd="0" destOrd="0" presId="urn:microsoft.com/office/officeart/2005/8/layout/chevron2"/>
    <dgm:cxn modelId="{AB8B5970-5ECA-4CA7-AA1D-9F07B535919B}" type="presParOf" srcId="{D4EFD1A9-BF32-48A9-85E8-5E281C2A8DA2}" destId="{F44E3DFA-FE22-4575-8514-7714023E7B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7E71D8-0C9F-4BCD-8ECF-AADD6A2CCBFE}" type="doc">
      <dgm:prSet loTypeId="urn:microsoft.com/office/officeart/2005/8/layout/target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9D8D2B51-BE29-4E45-A713-416F212D635F}">
      <dgm:prSet phldrT="[Κείμενο]"/>
      <dgm:spPr/>
      <dgm:t>
        <a:bodyPr/>
        <a:lstStyle/>
        <a:p>
          <a:r>
            <a:rPr lang="el-GR" dirty="0" smtClean="0"/>
            <a:t>Αυτοπεποίθηση</a:t>
          </a:r>
          <a:endParaRPr lang="el-GR" dirty="0"/>
        </a:p>
      </dgm:t>
    </dgm:pt>
    <dgm:pt modelId="{48CF0C39-D1C1-4AD1-AE66-E62564E0A0C5}" type="parTrans" cxnId="{3A57E834-2209-4511-91B9-884F96AB7037}">
      <dgm:prSet/>
      <dgm:spPr/>
      <dgm:t>
        <a:bodyPr/>
        <a:lstStyle/>
        <a:p>
          <a:endParaRPr lang="el-GR"/>
        </a:p>
      </dgm:t>
    </dgm:pt>
    <dgm:pt modelId="{77B73B4E-0BCD-4BA7-B51F-C6F412915ABF}" type="sibTrans" cxnId="{3A57E834-2209-4511-91B9-884F96AB7037}">
      <dgm:prSet/>
      <dgm:spPr/>
      <dgm:t>
        <a:bodyPr/>
        <a:lstStyle/>
        <a:p>
          <a:endParaRPr lang="el-GR"/>
        </a:p>
      </dgm:t>
    </dgm:pt>
    <dgm:pt modelId="{12911BC5-A51B-4D92-A4EA-BC4F99B94D76}">
      <dgm:prSet phldrT="[Κείμενο]"/>
      <dgm:spPr/>
      <dgm:t>
        <a:bodyPr/>
        <a:lstStyle/>
        <a:p>
          <a:r>
            <a:rPr lang="el-GR" dirty="0" smtClean="0"/>
            <a:t>παρότρυνση</a:t>
          </a:r>
          <a:endParaRPr lang="el-GR" dirty="0"/>
        </a:p>
      </dgm:t>
    </dgm:pt>
    <dgm:pt modelId="{D502CA3F-3C1D-488B-BF07-0B0C786A514A}" type="parTrans" cxnId="{F1A53AD3-6EAB-4A82-8211-C80FD9AB9C0C}">
      <dgm:prSet/>
      <dgm:spPr/>
      <dgm:t>
        <a:bodyPr/>
        <a:lstStyle/>
        <a:p>
          <a:endParaRPr lang="el-GR"/>
        </a:p>
      </dgm:t>
    </dgm:pt>
    <dgm:pt modelId="{45DD35B8-AE10-4580-B344-D7C393877C79}" type="sibTrans" cxnId="{F1A53AD3-6EAB-4A82-8211-C80FD9AB9C0C}">
      <dgm:prSet/>
      <dgm:spPr/>
      <dgm:t>
        <a:bodyPr/>
        <a:lstStyle/>
        <a:p>
          <a:endParaRPr lang="el-GR"/>
        </a:p>
      </dgm:t>
    </dgm:pt>
    <dgm:pt modelId="{68A5A158-0B3D-43F0-9429-B236F8BFF382}">
      <dgm:prSet phldrT="[Κείμενο]"/>
      <dgm:spPr/>
      <dgm:t>
        <a:bodyPr/>
        <a:lstStyle/>
        <a:p>
          <a:r>
            <a:rPr lang="el-GR" dirty="0" smtClean="0"/>
            <a:t>έπαινος </a:t>
          </a:r>
          <a:endParaRPr lang="el-GR" dirty="0"/>
        </a:p>
      </dgm:t>
    </dgm:pt>
    <dgm:pt modelId="{E82C3812-2942-4B75-AF24-CE792696D31B}" type="parTrans" cxnId="{458942DB-80B3-4EFA-93DA-45FB8D35DAB8}">
      <dgm:prSet/>
      <dgm:spPr/>
      <dgm:t>
        <a:bodyPr/>
        <a:lstStyle/>
        <a:p>
          <a:endParaRPr lang="el-GR"/>
        </a:p>
      </dgm:t>
    </dgm:pt>
    <dgm:pt modelId="{83D6E10E-C29C-4686-944A-C751AE5146D9}" type="sibTrans" cxnId="{458942DB-80B3-4EFA-93DA-45FB8D35DAB8}">
      <dgm:prSet/>
      <dgm:spPr/>
      <dgm:t>
        <a:bodyPr/>
        <a:lstStyle/>
        <a:p>
          <a:endParaRPr lang="el-GR"/>
        </a:p>
      </dgm:t>
    </dgm:pt>
    <dgm:pt modelId="{B6328781-E769-4AE7-8F51-71C103F2D70B}">
      <dgm:prSet phldrT="[Κείμενο]"/>
      <dgm:spPr/>
      <dgm:t>
        <a:bodyPr/>
        <a:lstStyle/>
        <a:p>
          <a:r>
            <a:rPr lang="el-GR" dirty="0" smtClean="0"/>
            <a:t>Μνήμη</a:t>
          </a:r>
        </a:p>
      </dgm:t>
    </dgm:pt>
    <dgm:pt modelId="{32F8BD75-843B-4BF2-BB82-D4B3032AAF6B}" type="parTrans" cxnId="{CB2426BC-BB6E-43A4-B4D8-18EA83A2B334}">
      <dgm:prSet/>
      <dgm:spPr/>
      <dgm:t>
        <a:bodyPr/>
        <a:lstStyle/>
        <a:p>
          <a:endParaRPr lang="el-GR"/>
        </a:p>
      </dgm:t>
    </dgm:pt>
    <dgm:pt modelId="{769AA855-34E3-4996-A4C9-80D29E96C75A}" type="sibTrans" cxnId="{CB2426BC-BB6E-43A4-B4D8-18EA83A2B334}">
      <dgm:prSet/>
      <dgm:spPr/>
      <dgm:t>
        <a:bodyPr/>
        <a:lstStyle/>
        <a:p>
          <a:endParaRPr lang="el-GR"/>
        </a:p>
      </dgm:t>
    </dgm:pt>
    <dgm:pt modelId="{57A3F78D-09C8-49D2-AA18-0C8A32D12954}">
      <dgm:prSet phldrT="[Κείμενο]"/>
      <dgm:spPr/>
      <dgm:t>
        <a:bodyPr/>
        <a:lstStyle/>
        <a:p>
          <a:r>
            <a:rPr lang="el-GR" dirty="0" smtClean="0"/>
            <a:t> </a:t>
          </a:r>
          <a:r>
            <a:rPr lang="el-GR" dirty="0" err="1" smtClean="0"/>
            <a:t>ομοιοκαταληξίες</a:t>
          </a:r>
          <a:r>
            <a:rPr lang="el-GR" dirty="0" smtClean="0"/>
            <a:t>, </a:t>
          </a:r>
          <a:r>
            <a:rPr lang="el-GR" dirty="0" err="1" smtClean="0"/>
            <a:t>κωδικούς</a:t>
          </a:r>
          <a:r>
            <a:rPr lang="el-GR" dirty="0" smtClean="0"/>
            <a:t> για να το </a:t>
          </a:r>
          <a:r>
            <a:rPr lang="el-GR" dirty="0" err="1" smtClean="0"/>
            <a:t>βοηθήσουμε</a:t>
          </a:r>
          <a:r>
            <a:rPr lang="el-GR" dirty="0" smtClean="0"/>
            <a:t> στη </a:t>
          </a:r>
          <a:r>
            <a:rPr lang="el-GR" dirty="0" err="1" smtClean="0"/>
            <a:t>βελτίωση</a:t>
          </a:r>
          <a:r>
            <a:rPr lang="el-GR" dirty="0" smtClean="0"/>
            <a:t> της </a:t>
          </a:r>
          <a:r>
            <a:rPr lang="el-GR" dirty="0" err="1" smtClean="0"/>
            <a:t>μνήμης</a:t>
          </a:r>
          <a:endParaRPr lang="el-GR" dirty="0"/>
        </a:p>
      </dgm:t>
    </dgm:pt>
    <dgm:pt modelId="{7CC85FD4-25DD-4AC9-A5F7-443A469E9000}" type="parTrans" cxnId="{5894DAA0-A012-41B9-BE32-403825853083}">
      <dgm:prSet/>
      <dgm:spPr/>
      <dgm:t>
        <a:bodyPr/>
        <a:lstStyle/>
        <a:p>
          <a:endParaRPr lang="el-GR"/>
        </a:p>
      </dgm:t>
    </dgm:pt>
    <dgm:pt modelId="{7BB5513B-395B-4D3A-9D42-C66586DF2FE7}" type="sibTrans" cxnId="{5894DAA0-A012-41B9-BE32-403825853083}">
      <dgm:prSet/>
      <dgm:spPr/>
      <dgm:t>
        <a:bodyPr/>
        <a:lstStyle/>
        <a:p>
          <a:endParaRPr lang="el-GR"/>
        </a:p>
      </dgm:t>
    </dgm:pt>
    <dgm:pt modelId="{6A5B9637-581E-40DD-9B1C-59B1E2DAC947}">
      <dgm:prSet phldrT="[Κείμενο]"/>
      <dgm:spPr/>
      <dgm:t>
        <a:bodyPr/>
        <a:lstStyle/>
        <a:p>
          <a:r>
            <a:rPr lang="el-GR" dirty="0" smtClean="0"/>
            <a:t>Προφορικές &amp; γραπτές οδηγίες</a:t>
          </a:r>
          <a:endParaRPr lang="el-GR" dirty="0"/>
        </a:p>
      </dgm:t>
    </dgm:pt>
    <dgm:pt modelId="{A5E5744A-A5A3-4E2A-903E-22D3D3FD572E}" type="parTrans" cxnId="{8F2D5040-CDAB-48EB-955D-406D0F0458A1}">
      <dgm:prSet/>
      <dgm:spPr/>
      <dgm:t>
        <a:bodyPr/>
        <a:lstStyle/>
        <a:p>
          <a:endParaRPr lang="el-GR"/>
        </a:p>
      </dgm:t>
    </dgm:pt>
    <dgm:pt modelId="{875929AC-1544-4326-8E7A-AD31B638B543}" type="sibTrans" cxnId="{8F2D5040-CDAB-48EB-955D-406D0F0458A1}">
      <dgm:prSet/>
      <dgm:spPr/>
      <dgm:t>
        <a:bodyPr/>
        <a:lstStyle/>
        <a:p>
          <a:endParaRPr lang="el-GR"/>
        </a:p>
      </dgm:t>
    </dgm:pt>
    <dgm:pt modelId="{9C6924C7-977D-4711-A773-B669E69A6B90}">
      <dgm:prSet phldrT="[Κείμενο]"/>
      <dgm:spPr/>
      <dgm:t>
        <a:bodyPr/>
        <a:lstStyle/>
        <a:p>
          <a:r>
            <a:rPr lang="el-GR" dirty="0" smtClean="0"/>
            <a:t>Ορίζουμε με σαφήνεια στόχους</a:t>
          </a:r>
          <a:endParaRPr lang="el-GR" dirty="0"/>
        </a:p>
      </dgm:t>
    </dgm:pt>
    <dgm:pt modelId="{DCB24EAA-AB4E-4806-B137-C5024BEC1A12}" type="parTrans" cxnId="{0213F604-A7E1-43BF-86D5-495055241E55}">
      <dgm:prSet/>
      <dgm:spPr/>
      <dgm:t>
        <a:bodyPr/>
        <a:lstStyle/>
        <a:p>
          <a:endParaRPr lang="el-GR"/>
        </a:p>
      </dgm:t>
    </dgm:pt>
    <dgm:pt modelId="{883D7762-4F12-4892-AC68-FA9F61ADBD94}" type="sibTrans" cxnId="{0213F604-A7E1-43BF-86D5-495055241E55}">
      <dgm:prSet/>
      <dgm:spPr/>
      <dgm:t>
        <a:bodyPr/>
        <a:lstStyle/>
        <a:p>
          <a:endParaRPr lang="el-GR"/>
        </a:p>
      </dgm:t>
    </dgm:pt>
    <dgm:pt modelId="{EF24E2AD-990E-4F6E-954A-42E7FD255531}">
      <dgm:prSet phldrT="[Κείμενο]"/>
      <dgm:spPr/>
      <dgm:t>
        <a:bodyPr/>
        <a:lstStyle/>
        <a:p>
          <a:r>
            <a:rPr lang="el-GR" dirty="0" smtClean="0"/>
            <a:t>Ανακοινώνουμε τι περιμένουμε</a:t>
          </a:r>
          <a:endParaRPr lang="el-GR" dirty="0"/>
        </a:p>
      </dgm:t>
    </dgm:pt>
    <dgm:pt modelId="{AA960C71-DC05-4098-922B-574EDC88C209}" type="parTrans" cxnId="{69E0DB9B-BD8A-4809-9444-8FAE17417F00}">
      <dgm:prSet/>
      <dgm:spPr/>
      <dgm:t>
        <a:bodyPr/>
        <a:lstStyle/>
        <a:p>
          <a:endParaRPr lang="el-GR"/>
        </a:p>
      </dgm:t>
    </dgm:pt>
    <dgm:pt modelId="{459C2B4A-E190-488F-B63F-84FF7F4EE3A7}" type="sibTrans" cxnId="{69E0DB9B-BD8A-4809-9444-8FAE17417F00}">
      <dgm:prSet/>
      <dgm:spPr/>
      <dgm:t>
        <a:bodyPr/>
        <a:lstStyle/>
        <a:p>
          <a:endParaRPr lang="el-GR"/>
        </a:p>
      </dgm:t>
    </dgm:pt>
    <dgm:pt modelId="{B290A24E-DF6A-4874-A206-A21E8D5962D7}">
      <dgm:prSet phldrT="[Κείμενο]"/>
      <dgm:spPr/>
      <dgm:t>
        <a:bodyPr/>
        <a:lstStyle/>
        <a:p>
          <a:r>
            <a:rPr lang="el-GR" dirty="0" smtClean="0"/>
            <a:t>αυτό-εκτίμηση</a:t>
          </a:r>
          <a:endParaRPr lang="el-GR" dirty="0"/>
        </a:p>
      </dgm:t>
    </dgm:pt>
    <dgm:pt modelId="{C6A27860-7FA6-4324-94B9-18687EE995C6}" type="parTrans" cxnId="{E24F3A08-97E2-4637-89F9-A992A5E725E3}">
      <dgm:prSet/>
      <dgm:spPr/>
    </dgm:pt>
    <dgm:pt modelId="{A8072EB9-D943-429C-82B4-25C2C18E6B4E}" type="sibTrans" cxnId="{E24F3A08-97E2-4637-89F9-A992A5E725E3}">
      <dgm:prSet/>
      <dgm:spPr/>
    </dgm:pt>
    <dgm:pt modelId="{B82D04CB-0A12-4076-A7EE-7C18E1DA8844}" type="pres">
      <dgm:prSet presAssocID="{937E71D8-0C9F-4BCD-8ECF-AADD6A2CCBF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79FAF45-1061-4178-8721-DA9B98626941}" type="pres">
      <dgm:prSet presAssocID="{9D8D2B51-BE29-4E45-A713-416F212D635F}" presName="circle1" presStyleLbl="node1" presStyleIdx="0" presStyleCnt="3"/>
      <dgm:spPr/>
    </dgm:pt>
    <dgm:pt modelId="{1C228CEE-7688-4B93-A745-AC94291D3337}" type="pres">
      <dgm:prSet presAssocID="{9D8D2B51-BE29-4E45-A713-416F212D635F}" presName="space" presStyleCnt="0"/>
      <dgm:spPr/>
    </dgm:pt>
    <dgm:pt modelId="{AC3892CF-8F45-4021-A383-AD1040260BB1}" type="pres">
      <dgm:prSet presAssocID="{9D8D2B51-BE29-4E45-A713-416F212D635F}" presName="rect1" presStyleLbl="alignAcc1" presStyleIdx="0" presStyleCnt="3"/>
      <dgm:spPr/>
      <dgm:t>
        <a:bodyPr/>
        <a:lstStyle/>
        <a:p>
          <a:endParaRPr lang="el-GR"/>
        </a:p>
      </dgm:t>
    </dgm:pt>
    <dgm:pt modelId="{75DD7396-76CA-4B6A-B717-43D20D6EBA43}" type="pres">
      <dgm:prSet presAssocID="{B6328781-E769-4AE7-8F51-71C103F2D70B}" presName="vertSpace2" presStyleLbl="node1" presStyleIdx="0" presStyleCnt="3"/>
      <dgm:spPr/>
    </dgm:pt>
    <dgm:pt modelId="{B6262E22-02C4-48A4-BCC2-0311CEB18F70}" type="pres">
      <dgm:prSet presAssocID="{B6328781-E769-4AE7-8F51-71C103F2D70B}" presName="circle2" presStyleLbl="node1" presStyleIdx="1" presStyleCnt="3"/>
      <dgm:spPr/>
    </dgm:pt>
    <dgm:pt modelId="{501B3E65-F423-485F-BAE5-55A9090CF12D}" type="pres">
      <dgm:prSet presAssocID="{B6328781-E769-4AE7-8F51-71C103F2D70B}" presName="rect2" presStyleLbl="alignAcc1" presStyleIdx="1" presStyleCnt="3"/>
      <dgm:spPr/>
      <dgm:t>
        <a:bodyPr/>
        <a:lstStyle/>
        <a:p>
          <a:endParaRPr lang="el-GR"/>
        </a:p>
      </dgm:t>
    </dgm:pt>
    <dgm:pt modelId="{83E00D2C-991D-420B-8A51-D33A9D6A429D}" type="pres">
      <dgm:prSet presAssocID="{6A5B9637-581E-40DD-9B1C-59B1E2DAC947}" presName="vertSpace3" presStyleLbl="node1" presStyleIdx="1" presStyleCnt="3"/>
      <dgm:spPr/>
    </dgm:pt>
    <dgm:pt modelId="{B18304B0-8DC9-48F6-A6C0-B4EABA6FEBC2}" type="pres">
      <dgm:prSet presAssocID="{6A5B9637-581E-40DD-9B1C-59B1E2DAC947}" presName="circle3" presStyleLbl="node1" presStyleIdx="2" presStyleCnt="3"/>
      <dgm:spPr/>
    </dgm:pt>
    <dgm:pt modelId="{91EEA26A-F4D6-4EB8-BF39-5D888ACAA4A8}" type="pres">
      <dgm:prSet presAssocID="{6A5B9637-581E-40DD-9B1C-59B1E2DAC947}" presName="rect3" presStyleLbl="alignAcc1" presStyleIdx="2" presStyleCnt="3"/>
      <dgm:spPr/>
      <dgm:t>
        <a:bodyPr/>
        <a:lstStyle/>
        <a:p>
          <a:endParaRPr lang="el-GR"/>
        </a:p>
      </dgm:t>
    </dgm:pt>
    <dgm:pt modelId="{001E44DB-AF86-4DD5-A148-C2C6EEFBA30E}" type="pres">
      <dgm:prSet presAssocID="{9D8D2B51-BE29-4E45-A713-416F212D635F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733776-A5B5-45C8-9942-73A9F5C68A48}" type="pres">
      <dgm:prSet presAssocID="{9D8D2B51-BE29-4E45-A713-416F212D635F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AA386B8-1058-44A8-9A62-715D0923EF97}" type="pres">
      <dgm:prSet presAssocID="{B6328781-E769-4AE7-8F51-71C103F2D70B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8425370-D63B-4E34-AA26-392084AC156B}" type="pres">
      <dgm:prSet presAssocID="{B6328781-E769-4AE7-8F51-71C103F2D70B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5DF012C-1E32-42F6-ACDE-B7E0BC538549}" type="pres">
      <dgm:prSet presAssocID="{6A5B9637-581E-40DD-9B1C-59B1E2DAC947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A925134-94A1-4DD2-99A6-DB953E76ADA8}" type="pres">
      <dgm:prSet presAssocID="{6A5B9637-581E-40DD-9B1C-59B1E2DAC947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8DD37BA-C463-485E-8536-4251D64C4EFC}" type="presOf" srcId="{6A5B9637-581E-40DD-9B1C-59B1E2DAC947}" destId="{85DF012C-1E32-42F6-ACDE-B7E0BC538549}" srcOrd="1" destOrd="0" presId="urn:microsoft.com/office/officeart/2005/8/layout/target3"/>
    <dgm:cxn modelId="{A76F9D24-80FB-4628-BBC3-5312C89BF902}" type="presOf" srcId="{57A3F78D-09C8-49D2-AA18-0C8A32D12954}" destId="{78425370-D63B-4E34-AA26-392084AC156B}" srcOrd="0" destOrd="0" presId="urn:microsoft.com/office/officeart/2005/8/layout/target3"/>
    <dgm:cxn modelId="{4C872584-B061-464F-A96F-E3A9570BA798}" type="presOf" srcId="{9D8D2B51-BE29-4E45-A713-416F212D635F}" destId="{AC3892CF-8F45-4021-A383-AD1040260BB1}" srcOrd="0" destOrd="0" presId="urn:microsoft.com/office/officeart/2005/8/layout/target3"/>
    <dgm:cxn modelId="{0213F604-A7E1-43BF-86D5-495055241E55}" srcId="{6A5B9637-581E-40DD-9B1C-59B1E2DAC947}" destId="{9C6924C7-977D-4711-A773-B669E69A6B90}" srcOrd="0" destOrd="0" parTransId="{DCB24EAA-AB4E-4806-B137-C5024BEC1A12}" sibTransId="{883D7762-4F12-4892-AC68-FA9F61ADBD94}"/>
    <dgm:cxn modelId="{E24F3A08-97E2-4637-89F9-A992A5E725E3}" srcId="{9D8D2B51-BE29-4E45-A713-416F212D635F}" destId="{B290A24E-DF6A-4874-A206-A21E8D5962D7}" srcOrd="2" destOrd="0" parTransId="{C6A27860-7FA6-4324-94B9-18687EE995C6}" sibTransId="{A8072EB9-D943-429C-82B4-25C2C18E6B4E}"/>
    <dgm:cxn modelId="{95E0E4FE-3917-483C-9985-1F66A99ABD46}" type="presOf" srcId="{12911BC5-A51B-4D92-A4EA-BC4F99B94D76}" destId="{C8733776-A5B5-45C8-9942-73A9F5C68A48}" srcOrd="0" destOrd="0" presId="urn:microsoft.com/office/officeart/2005/8/layout/target3"/>
    <dgm:cxn modelId="{97A175D4-F60F-460C-8434-FF2AA1D9A4F1}" type="presOf" srcId="{6A5B9637-581E-40DD-9B1C-59B1E2DAC947}" destId="{91EEA26A-F4D6-4EB8-BF39-5D888ACAA4A8}" srcOrd="0" destOrd="0" presId="urn:microsoft.com/office/officeart/2005/8/layout/target3"/>
    <dgm:cxn modelId="{5894DAA0-A012-41B9-BE32-403825853083}" srcId="{B6328781-E769-4AE7-8F51-71C103F2D70B}" destId="{57A3F78D-09C8-49D2-AA18-0C8A32D12954}" srcOrd="0" destOrd="0" parTransId="{7CC85FD4-25DD-4AC9-A5F7-443A469E9000}" sibTransId="{7BB5513B-395B-4D3A-9D42-C66586DF2FE7}"/>
    <dgm:cxn modelId="{43AFBC19-5BB1-46C9-8FF9-9283586C1296}" type="presOf" srcId="{9D8D2B51-BE29-4E45-A713-416F212D635F}" destId="{001E44DB-AF86-4DD5-A148-C2C6EEFBA30E}" srcOrd="1" destOrd="0" presId="urn:microsoft.com/office/officeart/2005/8/layout/target3"/>
    <dgm:cxn modelId="{2ED8D35C-DD1A-41C3-BBD4-C3925CD93C74}" type="presOf" srcId="{EF24E2AD-990E-4F6E-954A-42E7FD255531}" destId="{DA925134-94A1-4DD2-99A6-DB953E76ADA8}" srcOrd="0" destOrd="1" presId="urn:microsoft.com/office/officeart/2005/8/layout/target3"/>
    <dgm:cxn modelId="{69E0DB9B-BD8A-4809-9444-8FAE17417F00}" srcId="{6A5B9637-581E-40DD-9B1C-59B1E2DAC947}" destId="{EF24E2AD-990E-4F6E-954A-42E7FD255531}" srcOrd="1" destOrd="0" parTransId="{AA960C71-DC05-4098-922B-574EDC88C209}" sibTransId="{459C2B4A-E190-488F-B63F-84FF7F4EE3A7}"/>
    <dgm:cxn modelId="{458942DB-80B3-4EFA-93DA-45FB8D35DAB8}" srcId="{9D8D2B51-BE29-4E45-A713-416F212D635F}" destId="{68A5A158-0B3D-43F0-9429-B236F8BFF382}" srcOrd="1" destOrd="0" parTransId="{E82C3812-2942-4B75-AF24-CE792696D31B}" sibTransId="{83D6E10E-C29C-4686-944A-C751AE5146D9}"/>
    <dgm:cxn modelId="{793CF0B9-F55F-4B8D-891D-9DB6168E1FA2}" type="presOf" srcId="{B6328781-E769-4AE7-8F51-71C103F2D70B}" destId="{501B3E65-F423-485F-BAE5-55A9090CF12D}" srcOrd="0" destOrd="0" presId="urn:microsoft.com/office/officeart/2005/8/layout/target3"/>
    <dgm:cxn modelId="{8F2D5040-CDAB-48EB-955D-406D0F0458A1}" srcId="{937E71D8-0C9F-4BCD-8ECF-AADD6A2CCBFE}" destId="{6A5B9637-581E-40DD-9B1C-59B1E2DAC947}" srcOrd="2" destOrd="0" parTransId="{A5E5744A-A5A3-4E2A-903E-22D3D3FD572E}" sibTransId="{875929AC-1544-4326-8E7A-AD31B638B543}"/>
    <dgm:cxn modelId="{3A57E834-2209-4511-91B9-884F96AB7037}" srcId="{937E71D8-0C9F-4BCD-8ECF-AADD6A2CCBFE}" destId="{9D8D2B51-BE29-4E45-A713-416F212D635F}" srcOrd="0" destOrd="0" parTransId="{48CF0C39-D1C1-4AD1-AE66-E62564E0A0C5}" sibTransId="{77B73B4E-0BCD-4BA7-B51F-C6F412915ABF}"/>
    <dgm:cxn modelId="{8E9BE539-361D-4B40-A818-CECC87E360EF}" type="presOf" srcId="{9C6924C7-977D-4711-A773-B669E69A6B90}" destId="{DA925134-94A1-4DD2-99A6-DB953E76ADA8}" srcOrd="0" destOrd="0" presId="urn:microsoft.com/office/officeart/2005/8/layout/target3"/>
    <dgm:cxn modelId="{616ADE09-08F7-4C35-9CBD-B7013F2146CD}" type="presOf" srcId="{B6328781-E769-4AE7-8F51-71C103F2D70B}" destId="{0AA386B8-1058-44A8-9A62-715D0923EF97}" srcOrd="1" destOrd="0" presId="urn:microsoft.com/office/officeart/2005/8/layout/target3"/>
    <dgm:cxn modelId="{F1A53AD3-6EAB-4A82-8211-C80FD9AB9C0C}" srcId="{9D8D2B51-BE29-4E45-A713-416F212D635F}" destId="{12911BC5-A51B-4D92-A4EA-BC4F99B94D76}" srcOrd="0" destOrd="0" parTransId="{D502CA3F-3C1D-488B-BF07-0B0C786A514A}" sibTransId="{45DD35B8-AE10-4580-B344-D7C393877C79}"/>
    <dgm:cxn modelId="{CB2426BC-BB6E-43A4-B4D8-18EA83A2B334}" srcId="{937E71D8-0C9F-4BCD-8ECF-AADD6A2CCBFE}" destId="{B6328781-E769-4AE7-8F51-71C103F2D70B}" srcOrd="1" destOrd="0" parTransId="{32F8BD75-843B-4BF2-BB82-D4B3032AAF6B}" sibTransId="{769AA855-34E3-4996-A4C9-80D29E96C75A}"/>
    <dgm:cxn modelId="{E3EA2F57-0F03-463D-8BC0-62A13F98F126}" type="presOf" srcId="{B290A24E-DF6A-4874-A206-A21E8D5962D7}" destId="{C8733776-A5B5-45C8-9942-73A9F5C68A48}" srcOrd="0" destOrd="2" presId="urn:microsoft.com/office/officeart/2005/8/layout/target3"/>
    <dgm:cxn modelId="{601E2E56-9AF0-4E89-9496-0672A6A675E7}" type="presOf" srcId="{68A5A158-0B3D-43F0-9429-B236F8BFF382}" destId="{C8733776-A5B5-45C8-9942-73A9F5C68A48}" srcOrd="0" destOrd="1" presId="urn:microsoft.com/office/officeart/2005/8/layout/target3"/>
    <dgm:cxn modelId="{E0DAE714-CEA2-4501-B57D-AAEF90331A7D}" type="presOf" srcId="{937E71D8-0C9F-4BCD-8ECF-AADD6A2CCBFE}" destId="{B82D04CB-0A12-4076-A7EE-7C18E1DA8844}" srcOrd="0" destOrd="0" presId="urn:microsoft.com/office/officeart/2005/8/layout/target3"/>
    <dgm:cxn modelId="{F8F282A4-C487-4236-9A4D-0E5C2ACAE209}" type="presParOf" srcId="{B82D04CB-0A12-4076-A7EE-7C18E1DA8844}" destId="{C79FAF45-1061-4178-8721-DA9B98626941}" srcOrd="0" destOrd="0" presId="urn:microsoft.com/office/officeart/2005/8/layout/target3"/>
    <dgm:cxn modelId="{23BB3049-26CC-47BA-A245-4A5C9F6F471C}" type="presParOf" srcId="{B82D04CB-0A12-4076-A7EE-7C18E1DA8844}" destId="{1C228CEE-7688-4B93-A745-AC94291D3337}" srcOrd="1" destOrd="0" presId="urn:microsoft.com/office/officeart/2005/8/layout/target3"/>
    <dgm:cxn modelId="{00FEA876-7E38-4CFC-893B-A58173E443EF}" type="presParOf" srcId="{B82D04CB-0A12-4076-A7EE-7C18E1DA8844}" destId="{AC3892CF-8F45-4021-A383-AD1040260BB1}" srcOrd="2" destOrd="0" presId="urn:microsoft.com/office/officeart/2005/8/layout/target3"/>
    <dgm:cxn modelId="{C18C9026-6B77-420B-B637-94F5253EB4FB}" type="presParOf" srcId="{B82D04CB-0A12-4076-A7EE-7C18E1DA8844}" destId="{75DD7396-76CA-4B6A-B717-43D20D6EBA43}" srcOrd="3" destOrd="0" presId="urn:microsoft.com/office/officeart/2005/8/layout/target3"/>
    <dgm:cxn modelId="{46FBDAA5-16C5-4965-A73F-7A421319322B}" type="presParOf" srcId="{B82D04CB-0A12-4076-A7EE-7C18E1DA8844}" destId="{B6262E22-02C4-48A4-BCC2-0311CEB18F70}" srcOrd="4" destOrd="0" presId="urn:microsoft.com/office/officeart/2005/8/layout/target3"/>
    <dgm:cxn modelId="{EE01EAC4-6D6B-46D6-B25A-09B5871F7F0B}" type="presParOf" srcId="{B82D04CB-0A12-4076-A7EE-7C18E1DA8844}" destId="{501B3E65-F423-485F-BAE5-55A9090CF12D}" srcOrd="5" destOrd="0" presId="urn:microsoft.com/office/officeart/2005/8/layout/target3"/>
    <dgm:cxn modelId="{71470BD6-9649-4CFE-BA81-7C5524626900}" type="presParOf" srcId="{B82D04CB-0A12-4076-A7EE-7C18E1DA8844}" destId="{83E00D2C-991D-420B-8A51-D33A9D6A429D}" srcOrd="6" destOrd="0" presId="urn:microsoft.com/office/officeart/2005/8/layout/target3"/>
    <dgm:cxn modelId="{89ED590F-9D16-4EBB-A373-CA7540584F62}" type="presParOf" srcId="{B82D04CB-0A12-4076-A7EE-7C18E1DA8844}" destId="{B18304B0-8DC9-48F6-A6C0-B4EABA6FEBC2}" srcOrd="7" destOrd="0" presId="urn:microsoft.com/office/officeart/2005/8/layout/target3"/>
    <dgm:cxn modelId="{5090066D-6EF0-499F-8B5A-473898A9D670}" type="presParOf" srcId="{B82D04CB-0A12-4076-A7EE-7C18E1DA8844}" destId="{91EEA26A-F4D6-4EB8-BF39-5D888ACAA4A8}" srcOrd="8" destOrd="0" presId="urn:microsoft.com/office/officeart/2005/8/layout/target3"/>
    <dgm:cxn modelId="{AF5B60CD-4A23-48B4-B61F-BADE9023CE64}" type="presParOf" srcId="{B82D04CB-0A12-4076-A7EE-7C18E1DA8844}" destId="{001E44DB-AF86-4DD5-A148-C2C6EEFBA30E}" srcOrd="9" destOrd="0" presId="urn:microsoft.com/office/officeart/2005/8/layout/target3"/>
    <dgm:cxn modelId="{86B50C78-DB11-48BA-B585-734F7C64F8BB}" type="presParOf" srcId="{B82D04CB-0A12-4076-A7EE-7C18E1DA8844}" destId="{C8733776-A5B5-45C8-9942-73A9F5C68A48}" srcOrd="10" destOrd="0" presId="urn:microsoft.com/office/officeart/2005/8/layout/target3"/>
    <dgm:cxn modelId="{7C412F38-C872-4DF1-AB1A-D16E8C1FA4C8}" type="presParOf" srcId="{B82D04CB-0A12-4076-A7EE-7C18E1DA8844}" destId="{0AA386B8-1058-44A8-9A62-715D0923EF97}" srcOrd="11" destOrd="0" presId="urn:microsoft.com/office/officeart/2005/8/layout/target3"/>
    <dgm:cxn modelId="{94B3AF44-CB0D-45F5-A7F5-19D44131DF80}" type="presParOf" srcId="{B82D04CB-0A12-4076-A7EE-7C18E1DA8844}" destId="{78425370-D63B-4E34-AA26-392084AC156B}" srcOrd="12" destOrd="0" presId="urn:microsoft.com/office/officeart/2005/8/layout/target3"/>
    <dgm:cxn modelId="{E7F9FA7F-524E-414F-893C-EDC841AEBF33}" type="presParOf" srcId="{B82D04CB-0A12-4076-A7EE-7C18E1DA8844}" destId="{85DF012C-1E32-42F6-ACDE-B7E0BC538549}" srcOrd="13" destOrd="0" presId="urn:microsoft.com/office/officeart/2005/8/layout/target3"/>
    <dgm:cxn modelId="{97A87DDC-6779-4D97-9CD0-002EF470C302}" type="presParOf" srcId="{B82D04CB-0A12-4076-A7EE-7C18E1DA8844}" destId="{DA925134-94A1-4DD2-99A6-DB953E76ADA8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BB309D-0F19-4B3F-8AD4-09A499608DE1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E6D6AEA9-BDEA-4D5B-89A2-528EE66E1B32}">
      <dgm:prSet phldrT="[Κείμενο]"/>
      <dgm:spPr/>
      <dgm:t>
        <a:bodyPr/>
        <a:lstStyle/>
        <a:p>
          <a:r>
            <a:rPr lang="el-GR" dirty="0" smtClean="0"/>
            <a:t>Εξατομικευμένο</a:t>
          </a:r>
          <a:endParaRPr lang="el-GR" dirty="0"/>
        </a:p>
      </dgm:t>
    </dgm:pt>
    <dgm:pt modelId="{C0565D5B-BEBF-4C39-B06F-88B5016067AF}" type="parTrans" cxnId="{50A6C472-7F10-480B-BE07-A662996FCF9D}">
      <dgm:prSet/>
      <dgm:spPr/>
      <dgm:t>
        <a:bodyPr/>
        <a:lstStyle/>
        <a:p>
          <a:endParaRPr lang="el-GR"/>
        </a:p>
      </dgm:t>
    </dgm:pt>
    <dgm:pt modelId="{85EC1CA7-5245-458C-94DA-96E6356DE904}" type="sibTrans" cxnId="{50A6C472-7F10-480B-BE07-A662996FCF9D}">
      <dgm:prSet/>
      <dgm:spPr/>
      <dgm:t>
        <a:bodyPr/>
        <a:lstStyle/>
        <a:p>
          <a:endParaRPr lang="el-GR"/>
        </a:p>
      </dgm:t>
    </dgm:pt>
    <dgm:pt modelId="{495A1D72-B57B-456B-841C-62E7F247DBC6}">
      <dgm:prSet phldrT="[Κείμενο]"/>
      <dgm:spPr/>
      <dgm:t>
        <a:bodyPr/>
        <a:lstStyle/>
        <a:p>
          <a:r>
            <a:rPr lang="el-GR" dirty="0" smtClean="0"/>
            <a:t>Προγραμματισμός</a:t>
          </a:r>
          <a:endParaRPr lang="el-GR" dirty="0"/>
        </a:p>
      </dgm:t>
    </dgm:pt>
    <dgm:pt modelId="{5CEE2990-1007-458D-9273-9CC799DAB411}" type="parTrans" cxnId="{BC949CD8-262C-4DAE-9208-97E208A7224B}">
      <dgm:prSet/>
      <dgm:spPr/>
      <dgm:t>
        <a:bodyPr/>
        <a:lstStyle/>
        <a:p>
          <a:endParaRPr lang="el-GR"/>
        </a:p>
      </dgm:t>
    </dgm:pt>
    <dgm:pt modelId="{A474EB66-9298-49FF-948F-D8B9A5CE7109}" type="sibTrans" cxnId="{BC949CD8-262C-4DAE-9208-97E208A7224B}">
      <dgm:prSet/>
      <dgm:spPr/>
      <dgm:t>
        <a:bodyPr/>
        <a:lstStyle/>
        <a:p>
          <a:endParaRPr lang="el-GR"/>
        </a:p>
      </dgm:t>
    </dgm:pt>
    <dgm:pt modelId="{EE45D568-79A9-41D1-A9F8-67CA15232664}">
      <dgm:prSet phldrT="[Κείμενο]"/>
      <dgm:spPr/>
      <dgm:t>
        <a:bodyPr/>
        <a:lstStyle/>
        <a:p>
          <a:r>
            <a:rPr lang="el-GR" dirty="0" smtClean="0"/>
            <a:t>Αυτοέλεγχος</a:t>
          </a:r>
          <a:endParaRPr lang="el-GR" dirty="0"/>
        </a:p>
      </dgm:t>
    </dgm:pt>
    <dgm:pt modelId="{27444BB2-AD8A-4F1B-8805-90B899920268}" type="parTrans" cxnId="{B8582547-5300-4B98-821D-B2FBD0C49EC7}">
      <dgm:prSet/>
      <dgm:spPr/>
      <dgm:t>
        <a:bodyPr/>
        <a:lstStyle/>
        <a:p>
          <a:endParaRPr lang="el-GR"/>
        </a:p>
      </dgm:t>
    </dgm:pt>
    <dgm:pt modelId="{ADCC0229-A6D4-4494-A693-F961CDB3C9BB}" type="sibTrans" cxnId="{B8582547-5300-4B98-821D-B2FBD0C49EC7}">
      <dgm:prSet/>
      <dgm:spPr/>
      <dgm:t>
        <a:bodyPr/>
        <a:lstStyle/>
        <a:p>
          <a:endParaRPr lang="el-GR"/>
        </a:p>
      </dgm:t>
    </dgm:pt>
    <dgm:pt modelId="{C65DD115-78CC-4FA2-BB89-F6D1F9A7C35F}">
      <dgm:prSet phldrT="[Κείμενο]"/>
      <dgm:spPr/>
      <dgm:t>
        <a:bodyPr/>
        <a:lstStyle/>
        <a:p>
          <a:r>
            <a:rPr lang="el-GR" dirty="0" smtClean="0"/>
            <a:t>Εκπαιδευτικό </a:t>
          </a:r>
          <a:endParaRPr lang="el-GR" dirty="0"/>
        </a:p>
      </dgm:t>
    </dgm:pt>
    <dgm:pt modelId="{116B7A91-04F2-4832-904F-EAB1EBF33BD9}" type="parTrans" cxnId="{1684E05B-AE01-4E12-99AE-86DAFA039977}">
      <dgm:prSet/>
      <dgm:spPr/>
      <dgm:t>
        <a:bodyPr/>
        <a:lstStyle/>
        <a:p>
          <a:endParaRPr lang="el-GR"/>
        </a:p>
      </dgm:t>
    </dgm:pt>
    <dgm:pt modelId="{23346770-6057-46FA-91D8-B337AB1D4312}" type="sibTrans" cxnId="{1684E05B-AE01-4E12-99AE-86DAFA039977}">
      <dgm:prSet/>
      <dgm:spPr/>
      <dgm:t>
        <a:bodyPr/>
        <a:lstStyle/>
        <a:p>
          <a:endParaRPr lang="el-GR"/>
        </a:p>
      </dgm:t>
    </dgm:pt>
    <dgm:pt modelId="{A44F5DF8-B24E-46D0-A3BF-13A6E9EF4AB5}">
      <dgm:prSet phldrT="[Κείμενο]"/>
      <dgm:spPr/>
      <dgm:t>
        <a:bodyPr/>
        <a:lstStyle/>
        <a:p>
          <a:r>
            <a:rPr lang="el-GR" dirty="0" smtClean="0"/>
            <a:t>Ομαδική εργασία</a:t>
          </a:r>
          <a:endParaRPr lang="el-GR" dirty="0"/>
        </a:p>
      </dgm:t>
    </dgm:pt>
    <dgm:pt modelId="{65E1BBD1-3D7C-4ABD-9CFB-A03C4C5EBC82}" type="parTrans" cxnId="{1289FD2E-8FA6-4376-AD19-6EB16824C8E4}">
      <dgm:prSet/>
      <dgm:spPr/>
      <dgm:t>
        <a:bodyPr/>
        <a:lstStyle/>
        <a:p>
          <a:endParaRPr lang="el-GR"/>
        </a:p>
      </dgm:t>
    </dgm:pt>
    <dgm:pt modelId="{D4D3F949-9CE5-4B3C-A539-511DE4A8767B}" type="sibTrans" cxnId="{1289FD2E-8FA6-4376-AD19-6EB16824C8E4}">
      <dgm:prSet/>
      <dgm:spPr/>
      <dgm:t>
        <a:bodyPr/>
        <a:lstStyle/>
        <a:p>
          <a:endParaRPr lang="el-GR"/>
        </a:p>
      </dgm:t>
    </dgm:pt>
    <dgm:pt modelId="{06797322-9C06-4F01-85C8-9FD192BB30AB}">
      <dgm:prSet phldrT="[Κείμενο]"/>
      <dgm:spPr/>
      <dgm:t>
        <a:bodyPr/>
        <a:lstStyle/>
        <a:p>
          <a:r>
            <a:rPr lang="el-GR" dirty="0" smtClean="0"/>
            <a:t>Κίνητρα</a:t>
          </a:r>
          <a:endParaRPr lang="el-GR" dirty="0"/>
        </a:p>
      </dgm:t>
    </dgm:pt>
    <dgm:pt modelId="{47588FAF-7016-4FEE-A5B7-1F82AF8B99B9}" type="parTrans" cxnId="{28A9A168-6668-459F-AD6A-2285B20622BD}">
      <dgm:prSet/>
      <dgm:spPr/>
      <dgm:t>
        <a:bodyPr/>
        <a:lstStyle/>
        <a:p>
          <a:endParaRPr lang="el-GR"/>
        </a:p>
      </dgm:t>
    </dgm:pt>
    <dgm:pt modelId="{FCA63191-2EB0-451F-B95C-FA0D4EE4888C}" type="sibTrans" cxnId="{28A9A168-6668-459F-AD6A-2285B20622BD}">
      <dgm:prSet/>
      <dgm:spPr/>
      <dgm:t>
        <a:bodyPr/>
        <a:lstStyle/>
        <a:p>
          <a:endParaRPr lang="el-GR"/>
        </a:p>
      </dgm:t>
    </dgm:pt>
    <dgm:pt modelId="{15691592-A77F-4494-AA77-2B2662CF1640}">
      <dgm:prSet phldrT="[Κείμενο]"/>
      <dgm:spPr/>
      <dgm:t>
        <a:bodyPr/>
        <a:lstStyle/>
        <a:p>
          <a:r>
            <a:rPr lang="el-GR" dirty="0" smtClean="0"/>
            <a:t>Πρόγραμμα </a:t>
          </a:r>
          <a:endParaRPr lang="el-GR" dirty="0"/>
        </a:p>
      </dgm:t>
    </dgm:pt>
    <dgm:pt modelId="{CD49F17D-9CA4-4631-A6CA-B804A4BF3101}" type="parTrans" cxnId="{1C93D375-6F68-45D1-BE66-2A84A1E409A0}">
      <dgm:prSet/>
      <dgm:spPr/>
      <dgm:t>
        <a:bodyPr/>
        <a:lstStyle/>
        <a:p>
          <a:endParaRPr lang="el-GR"/>
        </a:p>
      </dgm:t>
    </dgm:pt>
    <dgm:pt modelId="{F7364C40-5576-4922-9666-C3BAC5D1A756}" type="sibTrans" cxnId="{1C93D375-6F68-45D1-BE66-2A84A1E409A0}">
      <dgm:prSet/>
      <dgm:spPr/>
      <dgm:t>
        <a:bodyPr/>
        <a:lstStyle/>
        <a:p>
          <a:endParaRPr lang="el-GR"/>
        </a:p>
      </dgm:t>
    </dgm:pt>
    <dgm:pt modelId="{C3296D36-B8FF-438D-89BA-B738B03DDE5B}">
      <dgm:prSet phldrT="[Κείμενο]"/>
      <dgm:spPr/>
      <dgm:t>
        <a:bodyPr/>
        <a:lstStyle/>
        <a:p>
          <a:r>
            <a:rPr lang="el-GR" dirty="0" smtClean="0"/>
            <a:t>Ενίσχυση</a:t>
          </a:r>
          <a:endParaRPr lang="el-GR" dirty="0"/>
        </a:p>
      </dgm:t>
    </dgm:pt>
    <dgm:pt modelId="{E9847DB0-D6A1-4D13-9205-5A768695759F}" type="parTrans" cxnId="{D84FFF28-961A-4533-8EB7-81870155DC7F}">
      <dgm:prSet/>
      <dgm:spPr/>
      <dgm:t>
        <a:bodyPr/>
        <a:lstStyle/>
        <a:p>
          <a:endParaRPr lang="el-GR"/>
        </a:p>
      </dgm:t>
    </dgm:pt>
    <dgm:pt modelId="{F3CAC308-6718-4BBB-8827-DD23A91D6E7F}" type="sibTrans" cxnId="{D84FFF28-961A-4533-8EB7-81870155DC7F}">
      <dgm:prSet/>
      <dgm:spPr/>
      <dgm:t>
        <a:bodyPr/>
        <a:lstStyle/>
        <a:p>
          <a:endParaRPr lang="el-GR"/>
        </a:p>
      </dgm:t>
    </dgm:pt>
    <dgm:pt modelId="{F56CD73A-604A-40DC-8DEB-4C2E74B4CA52}">
      <dgm:prSet phldrT="[Κείμενο]"/>
      <dgm:spPr/>
      <dgm:t>
        <a:bodyPr/>
        <a:lstStyle/>
        <a:p>
          <a:r>
            <a:rPr lang="el-GR" dirty="0" smtClean="0"/>
            <a:t>Έπαινος</a:t>
          </a:r>
          <a:endParaRPr lang="el-GR" dirty="0"/>
        </a:p>
      </dgm:t>
    </dgm:pt>
    <dgm:pt modelId="{505AF818-A1D6-4AA8-A4C9-AED0FC795FA4}" type="parTrans" cxnId="{46508933-12C7-4C2A-BE03-ACCB2E18A28B}">
      <dgm:prSet/>
      <dgm:spPr/>
      <dgm:t>
        <a:bodyPr/>
        <a:lstStyle/>
        <a:p>
          <a:endParaRPr lang="el-GR"/>
        </a:p>
      </dgm:t>
    </dgm:pt>
    <dgm:pt modelId="{CF3504AD-9C19-47A2-B317-2A9238EE4D0C}" type="sibTrans" cxnId="{46508933-12C7-4C2A-BE03-ACCB2E18A28B}">
      <dgm:prSet/>
      <dgm:spPr/>
      <dgm:t>
        <a:bodyPr/>
        <a:lstStyle/>
        <a:p>
          <a:endParaRPr lang="el-GR"/>
        </a:p>
      </dgm:t>
    </dgm:pt>
    <dgm:pt modelId="{706F416B-938E-4A20-9F46-9C019E239597}" type="pres">
      <dgm:prSet presAssocID="{A8BB309D-0F19-4B3F-8AD4-09A499608DE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4BD383F-210B-41E4-A443-1358C69FE226}" type="pres">
      <dgm:prSet presAssocID="{E6D6AEA9-BDEA-4D5B-89A2-528EE66E1B32}" presName="composite" presStyleCnt="0"/>
      <dgm:spPr/>
    </dgm:pt>
    <dgm:pt modelId="{CA678BD5-7061-40EA-B2B1-6761B9480BDD}" type="pres">
      <dgm:prSet presAssocID="{E6D6AEA9-BDEA-4D5B-89A2-528EE66E1B3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224818-D022-4306-A2AE-9B39C13B17E1}" type="pres">
      <dgm:prSet presAssocID="{E6D6AEA9-BDEA-4D5B-89A2-528EE66E1B3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0B982B-1478-4E8E-8359-7236A5D2332C}" type="pres">
      <dgm:prSet presAssocID="{85EC1CA7-5245-458C-94DA-96E6356DE904}" presName="sp" presStyleCnt="0"/>
      <dgm:spPr/>
    </dgm:pt>
    <dgm:pt modelId="{6061E9E5-DA79-43B1-B9A4-550102A3389A}" type="pres">
      <dgm:prSet presAssocID="{C65DD115-78CC-4FA2-BB89-F6D1F9A7C35F}" presName="composite" presStyleCnt="0"/>
      <dgm:spPr/>
    </dgm:pt>
    <dgm:pt modelId="{B3130C15-9B64-43FC-A077-AD797774AAF2}" type="pres">
      <dgm:prSet presAssocID="{C65DD115-78CC-4FA2-BB89-F6D1F9A7C35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25B97AA-AFCD-46AB-A2F7-A8F1D2E18FA4}" type="pres">
      <dgm:prSet presAssocID="{C65DD115-78CC-4FA2-BB89-F6D1F9A7C35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3709D49-7E5D-4D09-8CA4-FA4F95A93D47}" type="pres">
      <dgm:prSet presAssocID="{23346770-6057-46FA-91D8-B337AB1D4312}" presName="sp" presStyleCnt="0"/>
      <dgm:spPr/>
    </dgm:pt>
    <dgm:pt modelId="{FF7957CC-DBC8-4006-A391-AB8003DFD0B1}" type="pres">
      <dgm:prSet presAssocID="{15691592-A77F-4494-AA77-2B2662CF1640}" presName="composite" presStyleCnt="0"/>
      <dgm:spPr/>
    </dgm:pt>
    <dgm:pt modelId="{6E6CDC42-9154-4239-980F-B7EFCCAA7047}" type="pres">
      <dgm:prSet presAssocID="{15691592-A77F-4494-AA77-2B2662CF164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787F0E8-A7C4-44C1-9BFC-24B1C494A0F3}" type="pres">
      <dgm:prSet presAssocID="{15691592-A77F-4494-AA77-2B2662CF164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289FD2E-8FA6-4376-AD19-6EB16824C8E4}" srcId="{C65DD115-78CC-4FA2-BB89-F6D1F9A7C35F}" destId="{A44F5DF8-B24E-46D0-A3BF-13A6E9EF4AB5}" srcOrd="0" destOrd="0" parTransId="{65E1BBD1-3D7C-4ABD-9CFB-A03C4C5EBC82}" sibTransId="{D4D3F949-9CE5-4B3C-A539-511DE4A8767B}"/>
    <dgm:cxn modelId="{46508933-12C7-4C2A-BE03-ACCB2E18A28B}" srcId="{15691592-A77F-4494-AA77-2B2662CF1640}" destId="{F56CD73A-604A-40DC-8DEB-4C2E74B4CA52}" srcOrd="1" destOrd="0" parTransId="{505AF818-A1D6-4AA8-A4C9-AED0FC795FA4}" sibTransId="{CF3504AD-9C19-47A2-B317-2A9238EE4D0C}"/>
    <dgm:cxn modelId="{D84FFF28-961A-4533-8EB7-81870155DC7F}" srcId="{15691592-A77F-4494-AA77-2B2662CF1640}" destId="{C3296D36-B8FF-438D-89BA-B738B03DDE5B}" srcOrd="0" destOrd="0" parTransId="{E9847DB0-D6A1-4D13-9205-5A768695759F}" sibTransId="{F3CAC308-6718-4BBB-8827-DD23A91D6E7F}"/>
    <dgm:cxn modelId="{50E283C4-26FC-4750-8896-4FB29FA923FE}" type="presOf" srcId="{A8BB309D-0F19-4B3F-8AD4-09A499608DE1}" destId="{706F416B-938E-4A20-9F46-9C019E239597}" srcOrd="0" destOrd="0" presId="urn:microsoft.com/office/officeart/2005/8/layout/chevron2"/>
    <dgm:cxn modelId="{B8582547-5300-4B98-821D-B2FBD0C49EC7}" srcId="{E6D6AEA9-BDEA-4D5B-89A2-528EE66E1B32}" destId="{EE45D568-79A9-41D1-A9F8-67CA15232664}" srcOrd="1" destOrd="0" parTransId="{27444BB2-AD8A-4F1B-8805-90B899920268}" sibTransId="{ADCC0229-A6D4-4494-A693-F961CDB3C9BB}"/>
    <dgm:cxn modelId="{D7C28D4B-672D-48F4-9AC6-503E152896B9}" type="presOf" srcId="{EE45D568-79A9-41D1-A9F8-67CA15232664}" destId="{CB224818-D022-4306-A2AE-9B39C13B17E1}" srcOrd="0" destOrd="1" presId="urn:microsoft.com/office/officeart/2005/8/layout/chevron2"/>
    <dgm:cxn modelId="{02D90FE6-B9EA-473A-9D76-F5CE4B053295}" type="presOf" srcId="{C3296D36-B8FF-438D-89BA-B738B03DDE5B}" destId="{D787F0E8-A7C4-44C1-9BFC-24B1C494A0F3}" srcOrd="0" destOrd="0" presId="urn:microsoft.com/office/officeart/2005/8/layout/chevron2"/>
    <dgm:cxn modelId="{8D93AFD1-D479-4CDA-BB73-F8BD79B5C821}" type="presOf" srcId="{495A1D72-B57B-456B-841C-62E7F247DBC6}" destId="{CB224818-D022-4306-A2AE-9B39C13B17E1}" srcOrd="0" destOrd="0" presId="urn:microsoft.com/office/officeart/2005/8/layout/chevron2"/>
    <dgm:cxn modelId="{E589B8A4-9205-486D-B230-DE6490E662F8}" type="presOf" srcId="{E6D6AEA9-BDEA-4D5B-89A2-528EE66E1B32}" destId="{CA678BD5-7061-40EA-B2B1-6761B9480BDD}" srcOrd="0" destOrd="0" presId="urn:microsoft.com/office/officeart/2005/8/layout/chevron2"/>
    <dgm:cxn modelId="{1684E05B-AE01-4E12-99AE-86DAFA039977}" srcId="{A8BB309D-0F19-4B3F-8AD4-09A499608DE1}" destId="{C65DD115-78CC-4FA2-BB89-F6D1F9A7C35F}" srcOrd="1" destOrd="0" parTransId="{116B7A91-04F2-4832-904F-EAB1EBF33BD9}" sibTransId="{23346770-6057-46FA-91D8-B337AB1D4312}"/>
    <dgm:cxn modelId="{2D1BE83D-4B99-4BEC-B65C-6A61E3A26DEC}" type="presOf" srcId="{C65DD115-78CC-4FA2-BB89-F6D1F9A7C35F}" destId="{B3130C15-9B64-43FC-A077-AD797774AAF2}" srcOrd="0" destOrd="0" presId="urn:microsoft.com/office/officeart/2005/8/layout/chevron2"/>
    <dgm:cxn modelId="{79A13783-0B1B-4E1A-BA42-2060268DE689}" type="presOf" srcId="{F56CD73A-604A-40DC-8DEB-4C2E74B4CA52}" destId="{D787F0E8-A7C4-44C1-9BFC-24B1C494A0F3}" srcOrd="0" destOrd="1" presId="urn:microsoft.com/office/officeart/2005/8/layout/chevron2"/>
    <dgm:cxn modelId="{7A86A389-E00E-4185-8C06-21F8CFFE35DE}" type="presOf" srcId="{A44F5DF8-B24E-46D0-A3BF-13A6E9EF4AB5}" destId="{625B97AA-AFCD-46AB-A2F7-A8F1D2E18FA4}" srcOrd="0" destOrd="0" presId="urn:microsoft.com/office/officeart/2005/8/layout/chevron2"/>
    <dgm:cxn modelId="{9944DAEF-93C6-4D9F-9A11-2F04E1B3CB6D}" type="presOf" srcId="{15691592-A77F-4494-AA77-2B2662CF1640}" destId="{6E6CDC42-9154-4239-980F-B7EFCCAA7047}" srcOrd="0" destOrd="0" presId="urn:microsoft.com/office/officeart/2005/8/layout/chevron2"/>
    <dgm:cxn modelId="{28A9A168-6668-459F-AD6A-2285B20622BD}" srcId="{C65DD115-78CC-4FA2-BB89-F6D1F9A7C35F}" destId="{06797322-9C06-4F01-85C8-9FD192BB30AB}" srcOrd="1" destOrd="0" parTransId="{47588FAF-7016-4FEE-A5B7-1F82AF8B99B9}" sibTransId="{FCA63191-2EB0-451F-B95C-FA0D4EE4888C}"/>
    <dgm:cxn modelId="{BC949CD8-262C-4DAE-9208-97E208A7224B}" srcId="{E6D6AEA9-BDEA-4D5B-89A2-528EE66E1B32}" destId="{495A1D72-B57B-456B-841C-62E7F247DBC6}" srcOrd="0" destOrd="0" parTransId="{5CEE2990-1007-458D-9273-9CC799DAB411}" sibTransId="{A474EB66-9298-49FF-948F-D8B9A5CE7109}"/>
    <dgm:cxn modelId="{50A6C472-7F10-480B-BE07-A662996FCF9D}" srcId="{A8BB309D-0F19-4B3F-8AD4-09A499608DE1}" destId="{E6D6AEA9-BDEA-4D5B-89A2-528EE66E1B32}" srcOrd="0" destOrd="0" parTransId="{C0565D5B-BEBF-4C39-B06F-88B5016067AF}" sibTransId="{85EC1CA7-5245-458C-94DA-96E6356DE904}"/>
    <dgm:cxn modelId="{1C93D375-6F68-45D1-BE66-2A84A1E409A0}" srcId="{A8BB309D-0F19-4B3F-8AD4-09A499608DE1}" destId="{15691592-A77F-4494-AA77-2B2662CF1640}" srcOrd="2" destOrd="0" parTransId="{CD49F17D-9CA4-4631-A6CA-B804A4BF3101}" sibTransId="{F7364C40-5576-4922-9666-C3BAC5D1A756}"/>
    <dgm:cxn modelId="{FB0055FE-1A87-4B67-B2AA-516DA4C024C6}" type="presOf" srcId="{06797322-9C06-4F01-85C8-9FD192BB30AB}" destId="{625B97AA-AFCD-46AB-A2F7-A8F1D2E18FA4}" srcOrd="0" destOrd="1" presId="urn:microsoft.com/office/officeart/2005/8/layout/chevron2"/>
    <dgm:cxn modelId="{B2683651-F62B-40E4-A705-8E67C0042522}" type="presParOf" srcId="{706F416B-938E-4A20-9F46-9C019E239597}" destId="{34BD383F-210B-41E4-A443-1358C69FE226}" srcOrd="0" destOrd="0" presId="urn:microsoft.com/office/officeart/2005/8/layout/chevron2"/>
    <dgm:cxn modelId="{6A774EE2-257A-407B-BF38-126F8F3A09E3}" type="presParOf" srcId="{34BD383F-210B-41E4-A443-1358C69FE226}" destId="{CA678BD5-7061-40EA-B2B1-6761B9480BDD}" srcOrd="0" destOrd="0" presId="urn:microsoft.com/office/officeart/2005/8/layout/chevron2"/>
    <dgm:cxn modelId="{55556D59-EAC4-4966-96FD-5749BCBFED80}" type="presParOf" srcId="{34BD383F-210B-41E4-A443-1358C69FE226}" destId="{CB224818-D022-4306-A2AE-9B39C13B17E1}" srcOrd="1" destOrd="0" presId="urn:microsoft.com/office/officeart/2005/8/layout/chevron2"/>
    <dgm:cxn modelId="{633F4C9D-4284-42C2-A323-5ABDC384F254}" type="presParOf" srcId="{706F416B-938E-4A20-9F46-9C019E239597}" destId="{1A0B982B-1478-4E8E-8359-7236A5D2332C}" srcOrd="1" destOrd="0" presId="urn:microsoft.com/office/officeart/2005/8/layout/chevron2"/>
    <dgm:cxn modelId="{ECCFC52F-EC42-4AE4-BA7F-6D915B8EF6AB}" type="presParOf" srcId="{706F416B-938E-4A20-9F46-9C019E239597}" destId="{6061E9E5-DA79-43B1-B9A4-550102A3389A}" srcOrd="2" destOrd="0" presId="urn:microsoft.com/office/officeart/2005/8/layout/chevron2"/>
    <dgm:cxn modelId="{8C657D0B-42B8-414D-A51B-3BAEE71A26A4}" type="presParOf" srcId="{6061E9E5-DA79-43B1-B9A4-550102A3389A}" destId="{B3130C15-9B64-43FC-A077-AD797774AAF2}" srcOrd="0" destOrd="0" presId="urn:microsoft.com/office/officeart/2005/8/layout/chevron2"/>
    <dgm:cxn modelId="{F89A1842-4CCF-46B4-A468-8AFD68D29ABC}" type="presParOf" srcId="{6061E9E5-DA79-43B1-B9A4-550102A3389A}" destId="{625B97AA-AFCD-46AB-A2F7-A8F1D2E18FA4}" srcOrd="1" destOrd="0" presId="urn:microsoft.com/office/officeart/2005/8/layout/chevron2"/>
    <dgm:cxn modelId="{9822B28E-2866-4015-B368-5B1D7F769C9A}" type="presParOf" srcId="{706F416B-938E-4A20-9F46-9C019E239597}" destId="{B3709D49-7E5D-4D09-8CA4-FA4F95A93D47}" srcOrd="3" destOrd="0" presId="urn:microsoft.com/office/officeart/2005/8/layout/chevron2"/>
    <dgm:cxn modelId="{7D670FFB-7D4F-4FDA-B6F3-AC4C5712CD6A}" type="presParOf" srcId="{706F416B-938E-4A20-9F46-9C019E239597}" destId="{FF7957CC-DBC8-4006-A391-AB8003DFD0B1}" srcOrd="4" destOrd="0" presId="urn:microsoft.com/office/officeart/2005/8/layout/chevron2"/>
    <dgm:cxn modelId="{02C4EB26-D3EA-4683-915E-D83895AB52B1}" type="presParOf" srcId="{FF7957CC-DBC8-4006-A391-AB8003DFD0B1}" destId="{6E6CDC42-9154-4239-980F-B7EFCCAA7047}" srcOrd="0" destOrd="0" presId="urn:microsoft.com/office/officeart/2005/8/layout/chevron2"/>
    <dgm:cxn modelId="{9F644F1A-E74A-4C93-BA24-5F90DA910AD0}" type="presParOf" srcId="{FF7957CC-DBC8-4006-A391-AB8003DFD0B1}" destId="{D787F0E8-A7C4-44C1-9BFC-24B1C494A0F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397F5D-EAED-4204-BFFC-D555E1BE932C}">
      <dsp:nvSpPr>
        <dsp:cNvPr id="0" name=""/>
        <dsp:cNvSpPr/>
      </dsp:nvSpPr>
      <dsp:spPr>
        <a:xfrm rot="5400000">
          <a:off x="-608112" y="2314178"/>
          <a:ext cx="4054081" cy="28378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i="0" kern="1200" dirty="0" smtClean="0"/>
            <a:t>Σ’ </a:t>
          </a:r>
          <a:r>
            <a:rPr lang="el-GR" sz="2400" i="0" kern="1200" dirty="0" err="1" smtClean="0"/>
            <a:t>αυτές</a:t>
          </a:r>
          <a:r>
            <a:rPr lang="el-GR" sz="2400" i="0" kern="1200" dirty="0" smtClean="0"/>
            <a:t> τις </a:t>
          </a:r>
          <a:r>
            <a:rPr lang="el-GR" sz="2400" i="0" kern="1200" dirty="0" err="1" smtClean="0"/>
            <a:t>συναντήσεις</a:t>
          </a:r>
          <a:r>
            <a:rPr lang="el-GR" sz="2400" i="0" kern="1200" dirty="0" smtClean="0"/>
            <a:t> </a:t>
          </a:r>
          <a:r>
            <a:rPr lang="el-GR" sz="2400" i="0" kern="1200" dirty="0" err="1" smtClean="0"/>
            <a:t>κατέθεσαν</a:t>
          </a:r>
          <a:r>
            <a:rPr lang="el-GR" sz="2400" i="0" kern="1200" dirty="0" smtClean="0"/>
            <a:t> </a:t>
          </a:r>
          <a:r>
            <a:rPr lang="el-GR" sz="2400" i="0" kern="1200" dirty="0" err="1" smtClean="0"/>
            <a:t>όλοι</a:t>
          </a:r>
          <a:r>
            <a:rPr lang="el-GR" sz="2400" i="0" kern="1200" dirty="0" smtClean="0"/>
            <a:t> τις </a:t>
          </a:r>
          <a:r>
            <a:rPr lang="el-GR" sz="2400" i="0" kern="1200" dirty="0" err="1" smtClean="0"/>
            <a:t>εμπειρίες</a:t>
          </a:r>
          <a:r>
            <a:rPr lang="el-GR" sz="2400" i="0" kern="1200" dirty="0" smtClean="0"/>
            <a:t> τους </a:t>
          </a:r>
          <a:r>
            <a:rPr lang="el-GR" sz="2400" i="0" kern="1200" dirty="0" err="1" smtClean="0"/>
            <a:t>από</a:t>
          </a:r>
          <a:r>
            <a:rPr lang="el-GR" sz="2400" i="0" kern="1200" dirty="0" smtClean="0"/>
            <a:t> το </a:t>
          </a:r>
          <a:r>
            <a:rPr lang="el-GR" sz="2400" i="0" kern="1200" dirty="0" err="1" smtClean="0"/>
            <a:t>παιδί</a:t>
          </a:r>
          <a:r>
            <a:rPr lang="el-GR" sz="2400" i="0" kern="1200" dirty="0" smtClean="0"/>
            <a:t> και </a:t>
          </a:r>
          <a:r>
            <a:rPr lang="el-GR" sz="2400" i="0" kern="1200" dirty="0" err="1" smtClean="0"/>
            <a:t>συμφωνήσαμε</a:t>
          </a:r>
          <a:r>
            <a:rPr lang="el-GR" sz="2100" i="1" kern="1200" dirty="0" smtClean="0"/>
            <a:t>:</a:t>
          </a:r>
          <a:endParaRPr lang="el-GR" sz="2100" i="1" kern="1200" dirty="0"/>
        </a:p>
      </dsp:txBody>
      <dsp:txXfrm rot="5400000">
        <a:off x="-608112" y="2314178"/>
        <a:ext cx="4054081" cy="2837857"/>
      </dsp:txXfrm>
    </dsp:sp>
    <dsp:sp modelId="{F44E3DFA-FE22-4575-8514-7714023E7B68}">
      <dsp:nvSpPr>
        <dsp:cNvPr id="0" name=""/>
        <dsp:cNvSpPr/>
      </dsp:nvSpPr>
      <dsp:spPr>
        <a:xfrm rot="5400000">
          <a:off x="2962801" y="135349"/>
          <a:ext cx="5481205" cy="57310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800" kern="1200" dirty="0" smtClean="0"/>
            <a:t>Σ’ </a:t>
          </a:r>
          <a:r>
            <a:rPr lang="el-GR" sz="2800" kern="1200" dirty="0" err="1" smtClean="0"/>
            <a:t>ένα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κοινό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πλαίσιο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αρχών</a:t>
          </a:r>
          <a:r>
            <a:rPr lang="el-GR" sz="2800" kern="1200" dirty="0" smtClean="0"/>
            <a:t> που </a:t>
          </a:r>
          <a:r>
            <a:rPr lang="el-GR" sz="2800" kern="1200" dirty="0" err="1" smtClean="0"/>
            <a:t>απαιτούνται</a:t>
          </a:r>
          <a:r>
            <a:rPr lang="el-GR" sz="2800" kern="1200" dirty="0" smtClean="0"/>
            <a:t> για την </a:t>
          </a:r>
          <a:r>
            <a:rPr lang="el-GR" sz="2800" kern="1200" dirty="0" err="1" smtClean="0"/>
            <a:t>τροποποίηση</a:t>
          </a:r>
          <a:r>
            <a:rPr lang="el-GR" sz="2800" kern="1200" dirty="0" smtClean="0"/>
            <a:t> των </a:t>
          </a:r>
          <a:r>
            <a:rPr lang="el-GR" sz="2800" kern="1200" dirty="0" err="1" smtClean="0"/>
            <a:t>παιδαγωγικών</a:t>
          </a:r>
          <a:r>
            <a:rPr lang="el-GR" sz="2800" kern="1200" dirty="0" smtClean="0"/>
            <a:t> και </a:t>
          </a:r>
          <a:r>
            <a:rPr lang="el-GR" sz="2800" kern="1200" dirty="0" err="1" smtClean="0"/>
            <a:t>διδακτικών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τρόπων</a:t>
          </a:r>
          <a:r>
            <a:rPr lang="el-GR" sz="2800" kern="1200" dirty="0" smtClean="0"/>
            <a:t> με τους </a:t>
          </a:r>
          <a:r>
            <a:rPr lang="el-GR" sz="2800" kern="1200" dirty="0" err="1" smtClean="0"/>
            <a:t>οποίους</a:t>
          </a:r>
          <a:r>
            <a:rPr lang="el-GR" sz="2800" kern="1200" dirty="0" smtClean="0"/>
            <a:t> θα </a:t>
          </a:r>
          <a:r>
            <a:rPr lang="el-GR" sz="2800" kern="1200" dirty="0" err="1" smtClean="0"/>
            <a:t>διευκολύναμε</a:t>
          </a:r>
          <a:r>
            <a:rPr lang="el-GR" sz="2800" kern="1200" dirty="0" smtClean="0"/>
            <a:t> την </a:t>
          </a:r>
          <a:r>
            <a:rPr lang="el-GR" sz="2800" kern="1200" dirty="0" err="1" smtClean="0"/>
            <a:t>ικανότητα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μάθησης</a:t>
          </a:r>
          <a:r>
            <a:rPr lang="el-GR" sz="2800" kern="1200" dirty="0" smtClean="0"/>
            <a:t> του </a:t>
          </a:r>
          <a:r>
            <a:rPr lang="el-GR" sz="2800" kern="1200" dirty="0" err="1" smtClean="0"/>
            <a:t>παιδιού</a:t>
          </a:r>
          <a:r>
            <a:rPr lang="el-GR" sz="2800" kern="1200" dirty="0" smtClean="0"/>
            <a:t>.</a:t>
          </a:r>
          <a:endParaRPr lang="el-G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800" kern="1200" dirty="0" smtClean="0"/>
            <a:t> Στον </a:t>
          </a:r>
          <a:r>
            <a:rPr lang="el-GR" sz="2800" kern="1200" dirty="0" err="1" smtClean="0"/>
            <a:t>καθορισμό</a:t>
          </a:r>
          <a:r>
            <a:rPr lang="el-GR" sz="2800" kern="1200" dirty="0" smtClean="0"/>
            <a:t> και τη </a:t>
          </a:r>
          <a:r>
            <a:rPr lang="el-GR" sz="2800" kern="1200" dirty="0" err="1" smtClean="0"/>
            <a:t>ταξινόμηση</a:t>
          </a:r>
          <a:r>
            <a:rPr lang="el-GR" sz="2800" kern="1200" dirty="0" smtClean="0"/>
            <a:t> των </a:t>
          </a:r>
          <a:r>
            <a:rPr lang="el-GR" sz="2800" kern="1200" dirty="0" err="1" smtClean="0"/>
            <a:t>διδακτικών</a:t>
          </a:r>
          <a:r>
            <a:rPr lang="el-GR" sz="2800" kern="1200" dirty="0" smtClean="0"/>
            <a:t> </a:t>
          </a:r>
          <a:r>
            <a:rPr lang="el-GR" sz="2800" kern="1200" dirty="0" err="1" smtClean="0"/>
            <a:t>στόχων</a:t>
          </a:r>
          <a:r>
            <a:rPr lang="el-GR" sz="2800" kern="1200" dirty="0" smtClean="0"/>
            <a:t> (από τους </a:t>
          </a:r>
          <a:r>
            <a:rPr lang="el-GR" sz="2800" kern="1200" dirty="0" err="1" smtClean="0"/>
            <a:t>εκπαιδευτικούς</a:t>
          </a:r>
          <a:r>
            <a:rPr lang="el-GR" sz="2800" kern="1200" dirty="0" smtClean="0"/>
            <a:t>)</a:t>
          </a:r>
          <a:endParaRPr lang="el-GR" sz="2800" kern="1200" dirty="0"/>
        </a:p>
      </dsp:txBody>
      <dsp:txXfrm rot="5400000">
        <a:off x="2962801" y="135349"/>
        <a:ext cx="5481205" cy="573109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79FAF45-1061-4178-8721-DA9B98626941}">
      <dsp:nvSpPr>
        <dsp:cNvPr id="0" name=""/>
        <dsp:cNvSpPr/>
      </dsp:nvSpPr>
      <dsp:spPr>
        <a:xfrm>
          <a:off x="0" y="547260"/>
          <a:ext cx="5098166" cy="5098166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892CF-8F45-4021-A383-AD1040260BB1}">
      <dsp:nvSpPr>
        <dsp:cNvPr id="0" name=""/>
        <dsp:cNvSpPr/>
      </dsp:nvSpPr>
      <dsp:spPr>
        <a:xfrm>
          <a:off x="2549083" y="547260"/>
          <a:ext cx="5947860" cy="50981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Αυτοπεποίθηση</a:t>
          </a:r>
          <a:endParaRPr lang="el-GR" sz="3100" kern="1200" dirty="0"/>
        </a:p>
      </dsp:txBody>
      <dsp:txXfrm>
        <a:off x="2549083" y="547260"/>
        <a:ext cx="2973930" cy="1529453"/>
      </dsp:txXfrm>
    </dsp:sp>
    <dsp:sp modelId="{B6262E22-02C4-48A4-BCC2-0311CEB18F70}">
      <dsp:nvSpPr>
        <dsp:cNvPr id="0" name=""/>
        <dsp:cNvSpPr/>
      </dsp:nvSpPr>
      <dsp:spPr>
        <a:xfrm>
          <a:off x="892180" y="2076714"/>
          <a:ext cx="3313804" cy="331380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593285"/>
            <a:satOff val="11162"/>
            <a:lumOff val="294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1B3E65-F423-485F-BAE5-55A9090CF12D}">
      <dsp:nvSpPr>
        <dsp:cNvPr id="0" name=""/>
        <dsp:cNvSpPr/>
      </dsp:nvSpPr>
      <dsp:spPr>
        <a:xfrm>
          <a:off x="2549083" y="2076714"/>
          <a:ext cx="5947860" cy="33138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93285"/>
              <a:satOff val="11162"/>
              <a:lumOff val="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Μνήμη</a:t>
          </a:r>
        </a:p>
      </dsp:txBody>
      <dsp:txXfrm>
        <a:off x="2549083" y="2076714"/>
        <a:ext cx="2973930" cy="1529448"/>
      </dsp:txXfrm>
    </dsp:sp>
    <dsp:sp modelId="{B18304B0-8DC9-48F6-A6C0-B4EABA6FEBC2}">
      <dsp:nvSpPr>
        <dsp:cNvPr id="0" name=""/>
        <dsp:cNvSpPr/>
      </dsp:nvSpPr>
      <dsp:spPr>
        <a:xfrm>
          <a:off x="1784359" y="3606162"/>
          <a:ext cx="1529448" cy="1529448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EA26A-F4D6-4EB8-BF39-5D888ACAA4A8}">
      <dsp:nvSpPr>
        <dsp:cNvPr id="0" name=""/>
        <dsp:cNvSpPr/>
      </dsp:nvSpPr>
      <dsp:spPr>
        <a:xfrm>
          <a:off x="2549083" y="3606162"/>
          <a:ext cx="5947860" cy="15294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86571"/>
              <a:satOff val="22323"/>
              <a:lumOff val="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Προφορικές &amp; γραπτές οδηγίες</a:t>
          </a:r>
          <a:endParaRPr lang="el-GR" sz="3100" kern="1200" dirty="0"/>
        </a:p>
      </dsp:txBody>
      <dsp:txXfrm>
        <a:off x="2549083" y="3606162"/>
        <a:ext cx="2973930" cy="1529448"/>
      </dsp:txXfrm>
    </dsp:sp>
    <dsp:sp modelId="{C8733776-A5B5-45C8-9942-73A9F5C68A48}">
      <dsp:nvSpPr>
        <dsp:cNvPr id="0" name=""/>
        <dsp:cNvSpPr/>
      </dsp:nvSpPr>
      <dsp:spPr>
        <a:xfrm>
          <a:off x="5523013" y="547260"/>
          <a:ext cx="2973930" cy="152945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παρότρυνση</a:t>
          </a:r>
          <a:endParaRPr lang="el-G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έπαινος </a:t>
          </a:r>
          <a:endParaRPr lang="el-G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αυτό-εκτίμηση</a:t>
          </a:r>
          <a:endParaRPr lang="el-GR" sz="2100" kern="1200" dirty="0"/>
        </a:p>
      </dsp:txBody>
      <dsp:txXfrm>
        <a:off x="5523013" y="547260"/>
        <a:ext cx="2973930" cy="1529453"/>
      </dsp:txXfrm>
    </dsp:sp>
    <dsp:sp modelId="{78425370-D63B-4E34-AA26-392084AC156B}">
      <dsp:nvSpPr>
        <dsp:cNvPr id="0" name=""/>
        <dsp:cNvSpPr/>
      </dsp:nvSpPr>
      <dsp:spPr>
        <a:xfrm>
          <a:off x="5523013" y="2076714"/>
          <a:ext cx="2973930" cy="152944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 </a:t>
          </a:r>
          <a:r>
            <a:rPr lang="el-GR" sz="2100" kern="1200" dirty="0" err="1" smtClean="0"/>
            <a:t>ομοιοκαταληξίες</a:t>
          </a:r>
          <a:r>
            <a:rPr lang="el-GR" sz="2100" kern="1200" dirty="0" smtClean="0"/>
            <a:t>, </a:t>
          </a:r>
          <a:r>
            <a:rPr lang="el-GR" sz="2100" kern="1200" dirty="0" err="1" smtClean="0"/>
            <a:t>κωδικούς</a:t>
          </a:r>
          <a:r>
            <a:rPr lang="el-GR" sz="2100" kern="1200" dirty="0" smtClean="0"/>
            <a:t> για να το </a:t>
          </a:r>
          <a:r>
            <a:rPr lang="el-GR" sz="2100" kern="1200" dirty="0" err="1" smtClean="0"/>
            <a:t>βοηθήσουμε</a:t>
          </a:r>
          <a:r>
            <a:rPr lang="el-GR" sz="2100" kern="1200" dirty="0" smtClean="0"/>
            <a:t> στη </a:t>
          </a:r>
          <a:r>
            <a:rPr lang="el-GR" sz="2100" kern="1200" dirty="0" err="1" smtClean="0"/>
            <a:t>βελτίωση</a:t>
          </a:r>
          <a:r>
            <a:rPr lang="el-GR" sz="2100" kern="1200" dirty="0" smtClean="0"/>
            <a:t> της </a:t>
          </a:r>
          <a:r>
            <a:rPr lang="el-GR" sz="2100" kern="1200" dirty="0" err="1" smtClean="0"/>
            <a:t>μνήμης</a:t>
          </a:r>
          <a:endParaRPr lang="el-GR" sz="2100" kern="1200" dirty="0"/>
        </a:p>
      </dsp:txBody>
      <dsp:txXfrm>
        <a:off x="5523013" y="2076714"/>
        <a:ext cx="2973930" cy="1529448"/>
      </dsp:txXfrm>
    </dsp:sp>
    <dsp:sp modelId="{DA925134-94A1-4DD2-99A6-DB953E76ADA8}">
      <dsp:nvSpPr>
        <dsp:cNvPr id="0" name=""/>
        <dsp:cNvSpPr/>
      </dsp:nvSpPr>
      <dsp:spPr>
        <a:xfrm>
          <a:off x="5523013" y="3606162"/>
          <a:ext cx="2973930" cy="152944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Ορίζουμε με σαφήνεια στόχους</a:t>
          </a:r>
          <a:endParaRPr lang="el-GR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100" kern="1200" dirty="0" smtClean="0"/>
            <a:t>Ανακοινώνουμε τι περιμένουμε</a:t>
          </a:r>
          <a:endParaRPr lang="el-GR" sz="2100" kern="1200" dirty="0"/>
        </a:p>
      </dsp:txBody>
      <dsp:txXfrm>
        <a:off x="5523013" y="3606162"/>
        <a:ext cx="2973930" cy="15294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678BD5-7061-40EA-B2B1-6761B9480BDD}">
      <dsp:nvSpPr>
        <dsp:cNvPr id="0" name=""/>
        <dsp:cNvSpPr/>
      </dsp:nvSpPr>
      <dsp:spPr>
        <a:xfrm rot="5400000">
          <a:off x="-321188" y="323276"/>
          <a:ext cx="2141253" cy="149887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Εξατομικευμένο</a:t>
          </a:r>
          <a:endParaRPr lang="el-GR" sz="1600" kern="1200" dirty="0"/>
        </a:p>
      </dsp:txBody>
      <dsp:txXfrm rot="5400000">
        <a:off x="-321188" y="323276"/>
        <a:ext cx="2141253" cy="1498877"/>
      </dsp:txXfrm>
    </dsp:sp>
    <dsp:sp modelId="{CB224818-D022-4306-A2AE-9B39C13B17E1}">
      <dsp:nvSpPr>
        <dsp:cNvPr id="0" name=""/>
        <dsp:cNvSpPr/>
      </dsp:nvSpPr>
      <dsp:spPr>
        <a:xfrm rot="5400000">
          <a:off x="4049975" y="-2549009"/>
          <a:ext cx="1391814" cy="6494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Προγραμματισμός</a:t>
          </a:r>
          <a:endParaRPr lang="el-GR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Αυτοέλεγχος</a:t>
          </a:r>
          <a:endParaRPr lang="el-GR" sz="3900" kern="1200" dirty="0"/>
        </a:p>
      </dsp:txBody>
      <dsp:txXfrm rot="5400000">
        <a:off x="4049975" y="-2549009"/>
        <a:ext cx="1391814" cy="6494010"/>
      </dsp:txXfrm>
    </dsp:sp>
    <dsp:sp modelId="{B3130C15-9B64-43FC-A077-AD797774AAF2}">
      <dsp:nvSpPr>
        <dsp:cNvPr id="0" name=""/>
        <dsp:cNvSpPr/>
      </dsp:nvSpPr>
      <dsp:spPr>
        <a:xfrm rot="5400000">
          <a:off x="-321188" y="2274897"/>
          <a:ext cx="2141253" cy="1498877"/>
        </a:xfrm>
        <a:prstGeom prst="chevron">
          <a:avLst/>
        </a:prstGeom>
        <a:solidFill>
          <a:schemeClr val="accent3">
            <a:hueOff val="593285"/>
            <a:satOff val="11162"/>
            <a:lumOff val="2941"/>
            <a:alphaOff val="0"/>
          </a:schemeClr>
        </a:solidFill>
        <a:ln w="25400" cap="flat" cmpd="sng" algn="ctr">
          <a:solidFill>
            <a:schemeClr val="accent3">
              <a:hueOff val="593285"/>
              <a:satOff val="11162"/>
              <a:lumOff val="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Εκπαιδευτικό </a:t>
          </a:r>
          <a:endParaRPr lang="el-GR" sz="1600" kern="1200" dirty="0"/>
        </a:p>
      </dsp:txBody>
      <dsp:txXfrm rot="5400000">
        <a:off x="-321188" y="2274897"/>
        <a:ext cx="2141253" cy="1498877"/>
      </dsp:txXfrm>
    </dsp:sp>
    <dsp:sp modelId="{625B97AA-AFCD-46AB-A2F7-A8F1D2E18FA4}">
      <dsp:nvSpPr>
        <dsp:cNvPr id="0" name=""/>
        <dsp:cNvSpPr/>
      </dsp:nvSpPr>
      <dsp:spPr>
        <a:xfrm rot="5400000">
          <a:off x="4049975" y="-597388"/>
          <a:ext cx="1391814" cy="6494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93285"/>
              <a:satOff val="11162"/>
              <a:lumOff val="2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Ομαδική εργασία</a:t>
          </a:r>
          <a:endParaRPr lang="el-GR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Κίνητρα</a:t>
          </a:r>
          <a:endParaRPr lang="el-GR" sz="3900" kern="1200" dirty="0"/>
        </a:p>
      </dsp:txBody>
      <dsp:txXfrm rot="5400000">
        <a:off x="4049975" y="-597388"/>
        <a:ext cx="1391814" cy="6494010"/>
      </dsp:txXfrm>
    </dsp:sp>
    <dsp:sp modelId="{6E6CDC42-9154-4239-980F-B7EFCCAA7047}">
      <dsp:nvSpPr>
        <dsp:cNvPr id="0" name=""/>
        <dsp:cNvSpPr/>
      </dsp:nvSpPr>
      <dsp:spPr>
        <a:xfrm rot="5400000">
          <a:off x="-321188" y="4226517"/>
          <a:ext cx="2141253" cy="1498877"/>
        </a:xfrm>
        <a:prstGeom prst="chevron">
          <a:avLst/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25400" cap="flat" cmpd="sng" algn="ctr">
          <a:solidFill>
            <a:schemeClr val="accent3">
              <a:hueOff val="1186571"/>
              <a:satOff val="22323"/>
              <a:lumOff val="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Πρόγραμμα </a:t>
          </a:r>
          <a:endParaRPr lang="el-GR" sz="1600" kern="1200" dirty="0"/>
        </a:p>
      </dsp:txBody>
      <dsp:txXfrm rot="5400000">
        <a:off x="-321188" y="4226517"/>
        <a:ext cx="2141253" cy="1498877"/>
      </dsp:txXfrm>
    </dsp:sp>
    <dsp:sp modelId="{D787F0E8-A7C4-44C1-9BFC-24B1C494A0F3}">
      <dsp:nvSpPr>
        <dsp:cNvPr id="0" name=""/>
        <dsp:cNvSpPr/>
      </dsp:nvSpPr>
      <dsp:spPr>
        <a:xfrm rot="5400000">
          <a:off x="4049975" y="1354232"/>
          <a:ext cx="1391814" cy="64940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86571"/>
              <a:satOff val="22323"/>
              <a:lumOff val="58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Ενίσχυση</a:t>
          </a:r>
          <a:endParaRPr lang="el-GR" sz="3900" kern="1200" dirty="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3900" kern="1200" dirty="0" smtClean="0"/>
            <a:t>Έπαινος</a:t>
          </a:r>
          <a:endParaRPr lang="el-GR" sz="3900" kern="1200" dirty="0"/>
        </a:p>
      </dsp:txBody>
      <dsp:txXfrm rot="5400000">
        <a:off x="4049975" y="1354232"/>
        <a:ext cx="1391814" cy="6494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CAC6219-B932-4B46-B9AF-6AE5A37EFFF1}" type="datetimeFigureOut">
              <a:rPr lang="el-GR" smtClean="0"/>
              <a:pPr/>
              <a:t>16/3/2017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056768A-2029-40A7-AFE4-4FB7BEC0F2E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err="1" smtClean="0"/>
              <a:t>ΜελΕτη</a:t>
            </a:r>
            <a:r>
              <a:rPr lang="el-GR" b="1" dirty="0" smtClean="0"/>
              <a:t> </a:t>
            </a:r>
            <a:r>
              <a:rPr lang="el-GR" b="1" dirty="0" err="1" smtClean="0"/>
              <a:t>περΙπτωσηΣ</a:t>
            </a:r>
            <a:r>
              <a:rPr lang="el-GR" b="1" dirty="0" smtClean="0"/>
              <a:t> </a:t>
            </a:r>
            <a:br>
              <a:rPr lang="el-GR" b="1" dirty="0" smtClean="0"/>
            </a:br>
            <a:r>
              <a:rPr lang="el-GR" b="1" dirty="0" smtClean="0"/>
              <a:t>(ΔΕΠ-Υ)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60648"/>
            <a:ext cx="7848872" cy="61206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i="1" dirty="0">
                <a:solidFill>
                  <a:srgbClr val="002060"/>
                </a:solidFill>
              </a:rPr>
              <a:t>Σε </a:t>
            </a:r>
            <a:r>
              <a:rPr lang="el-GR" i="1" dirty="0" err="1">
                <a:solidFill>
                  <a:srgbClr val="002060"/>
                </a:solidFill>
              </a:rPr>
              <a:t>συνεργασία</a:t>
            </a:r>
            <a:r>
              <a:rPr lang="el-GR" i="1" dirty="0">
                <a:solidFill>
                  <a:srgbClr val="002060"/>
                </a:solidFill>
              </a:rPr>
              <a:t> με το </a:t>
            </a:r>
            <a:r>
              <a:rPr lang="el-GR" i="1" dirty="0" err="1">
                <a:solidFill>
                  <a:srgbClr val="002060"/>
                </a:solidFill>
              </a:rPr>
              <a:t>μαθητή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καταλήξαμε</a:t>
            </a:r>
            <a:r>
              <a:rPr lang="el-GR" i="1" dirty="0">
                <a:solidFill>
                  <a:srgbClr val="002060"/>
                </a:solidFill>
              </a:rPr>
              <a:t> σ’ </a:t>
            </a:r>
            <a:r>
              <a:rPr lang="el-GR" i="1" dirty="0" err="1">
                <a:solidFill>
                  <a:srgbClr val="002060"/>
                </a:solidFill>
              </a:rPr>
              <a:t>ένα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κοινό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πλαίσιο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αρχών</a:t>
            </a:r>
            <a:r>
              <a:rPr lang="el-GR" i="1" dirty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Δόθηκε</a:t>
            </a:r>
            <a:r>
              <a:rPr lang="el-GR" dirty="0" smtClean="0"/>
              <a:t> </a:t>
            </a:r>
            <a:r>
              <a:rPr lang="el-GR" dirty="0" err="1"/>
              <a:t>προτεραιότητα</a:t>
            </a:r>
            <a:r>
              <a:rPr lang="el-GR" dirty="0"/>
              <a:t> στη </a:t>
            </a:r>
            <a:r>
              <a:rPr lang="el-GR" dirty="0" err="1"/>
              <a:t>δομή</a:t>
            </a:r>
            <a:r>
              <a:rPr lang="el-GR" dirty="0"/>
              <a:t>, την </a:t>
            </a:r>
            <a:r>
              <a:rPr lang="el-GR" dirty="0" err="1"/>
              <a:t>οργάνωση</a:t>
            </a:r>
            <a:r>
              <a:rPr lang="el-GR" dirty="0"/>
              <a:t> και το </a:t>
            </a:r>
            <a:r>
              <a:rPr lang="el-GR" dirty="0" err="1" smtClean="0"/>
              <a:t>συντονισμό</a:t>
            </a:r>
            <a:r>
              <a:rPr lang="el-GR" dirty="0" smtClean="0"/>
              <a:t> </a:t>
            </a:r>
            <a:r>
              <a:rPr lang="el-GR" dirty="0" err="1" smtClean="0"/>
              <a:t>σχολικού</a:t>
            </a:r>
            <a:r>
              <a:rPr lang="el-GR" dirty="0" smtClean="0"/>
              <a:t> </a:t>
            </a:r>
            <a:r>
              <a:rPr lang="el-GR" dirty="0"/>
              <a:t>— </a:t>
            </a:r>
            <a:r>
              <a:rPr lang="el-GR" dirty="0" err="1"/>
              <a:t>οικογενειακού</a:t>
            </a:r>
            <a:r>
              <a:rPr lang="el-GR" dirty="0"/>
              <a:t> </a:t>
            </a:r>
            <a:r>
              <a:rPr lang="el-GR" dirty="0" err="1" smtClean="0"/>
              <a:t>περιβάλλοντος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τη </a:t>
            </a:r>
            <a:r>
              <a:rPr lang="el-GR" dirty="0" err="1"/>
              <a:t>δόμηση</a:t>
            </a:r>
            <a:r>
              <a:rPr lang="el-GR" dirty="0"/>
              <a:t> </a:t>
            </a:r>
            <a:r>
              <a:rPr lang="el-GR" dirty="0" smtClean="0"/>
              <a:t>του </a:t>
            </a:r>
            <a:r>
              <a:rPr lang="el-GR" dirty="0" err="1"/>
              <a:t>χώρου</a:t>
            </a:r>
            <a:r>
              <a:rPr lang="el-GR" dirty="0"/>
              <a:t> </a:t>
            </a:r>
            <a:r>
              <a:rPr lang="el-GR" dirty="0" smtClean="0"/>
              <a:t>και του </a:t>
            </a:r>
            <a:r>
              <a:rPr lang="el-GR" dirty="0" err="1"/>
              <a:t>χρόνου</a:t>
            </a:r>
            <a:r>
              <a:rPr lang="el-GR" dirty="0"/>
              <a:t>, την </a:t>
            </a:r>
            <a:r>
              <a:rPr lang="el-GR" dirty="0" err="1"/>
              <a:t>ακριβή</a:t>
            </a:r>
            <a:r>
              <a:rPr lang="el-GR" dirty="0"/>
              <a:t> </a:t>
            </a:r>
            <a:r>
              <a:rPr lang="el-GR" dirty="0" err="1"/>
              <a:t>οριοθέτηση</a:t>
            </a:r>
            <a:r>
              <a:rPr lang="el-GR" dirty="0"/>
              <a:t> των </a:t>
            </a:r>
            <a:r>
              <a:rPr lang="el-GR" dirty="0" err="1"/>
              <a:t>δικαιωμάτων</a:t>
            </a:r>
            <a:r>
              <a:rPr lang="el-GR" dirty="0"/>
              <a:t> και </a:t>
            </a:r>
            <a:r>
              <a:rPr lang="el-GR" dirty="0" smtClean="0"/>
              <a:t>των </a:t>
            </a:r>
            <a:r>
              <a:rPr lang="el-GR" dirty="0" err="1" smtClean="0"/>
              <a:t>υποχρεώσεων</a:t>
            </a:r>
            <a:r>
              <a:rPr lang="el-GR" dirty="0" smtClean="0"/>
              <a:t> </a:t>
            </a:r>
            <a:r>
              <a:rPr lang="el-GR" dirty="0"/>
              <a:t>του </a:t>
            </a:r>
            <a:r>
              <a:rPr lang="el-GR" dirty="0" err="1"/>
              <a:t>παιδιού</a:t>
            </a:r>
            <a:r>
              <a:rPr lang="el-GR" dirty="0"/>
              <a:t>.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Όλα </a:t>
            </a:r>
            <a:r>
              <a:rPr lang="el-GR" dirty="0" err="1"/>
              <a:t>αυτά</a:t>
            </a:r>
            <a:r>
              <a:rPr lang="el-GR" dirty="0"/>
              <a:t> </a:t>
            </a:r>
            <a:r>
              <a:rPr lang="el-GR" dirty="0" err="1"/>
              <a:t>παρουσιάστηκαν</a:t>
            </a:r>
            <a:r>
              <a:rPr lang="el-GR" dirty="0"/>
              <a:t> στο </a:t>
            </a:r>
            <a:r>
              <a:rPr lang="el-GR" dirty="0" err="1"/>
              <a:t>παιδί</a:t>
            </a:r>
            <a:r>
              <a:rPr lang="el-GR" dirty="0"/>
              <a:t> </a:t>
            </a:r>
            <a:r>
              <a:rPr lang="el-GR" dirty="0" smtClean="0"/>
              <a:t>σε </a:t>
            </a:r>
            <a:r>
              <a:rPr lang="el-GR" dirty="0" err="1" smtClean="0"/>
              <a:t>λίστες</a:t>
            </a:r>
            <a:r>
              <a:rPr lang="el-GR" dirty="0" smtClean="0"/>
              <a:t> </a:t>
            </a:r>
            <a:r>
              <a:rPr lang="el-GR" dirty="0"/>
              <a:t>στις </a:t>
            </a:r>
            <a:r>
              <a:rPr lang="el-GR" dirty="0" err="1"/>
              <a:t>οποίες</a:t>
            </a:r>
            <a:r>
              <a:rPr lang="el-GR" dirty="0"/>
              <a:t> θα </a:t>
            </a:r>
            <a:r>
              <a:rPr lang="el-GR" dirty="0" err="1"/>
              <a:t>μπορούσε</a:t>
            </a:r>
            <a:r>
              <a:rPr lang="el-GR" dirty="0"/>
              <a:t> να </a:t>
            </a:r>
            <a:r>
              <a:rPr lang="el-GR" dirty="0" err="1"/>
              <a:t>ανατρέχει</a:t>
            </a:r>
            <a:r>
              <a:rPr lang="el-GR" dirty="0"/>
              <a:t> σαν </a:t>
            </a:r>
            <a:r>
              <a:rPr lang="el-GR" dirty="0" err="1"/>
              <a:t>σημείο</a:t>
            </a:r>
            <a:r>
              <a:rPr lang="el-GR" dirty="0"/>
              <a:t> </a:t>
            </a:r>
            <a:r>
              <a:rPr lang="el-GR" dirty="0" err="1" smtClean="0"/>
              <a:t>αναφοράς</a:t>
            </a:r>
            <a:r>
              <a:rPr lang="el-GR" dirty="0" smtClean="0"/>
              <a:t> </a:t>
            </a:r>
            <a:r>
              <a:rPr lang="el-GR" dirty="0" err="1" smtClean="0"/>
              <a:t>όταν</a:t>
            </a:r>
            <a:r>
              <a:rPr lang="el-GR" dirty="0" smtClean="0"/>
              <a:t> </a:t>
            </a:r>
            <a:r>
              <a:rPr lang="el-GR" dirty="0" err="1"/>
              <a:t>χάνεται</a:t>
            </a:r>
            <a:r>
              <a:rPr lang="el-GR" dirty="0"/>
              <a:t> στη </a:t>
            </a:r>
            <a:r>
              <a:rPr lang="el-GR" dirty="0" err="1"/>
              <a:t>διάρκεια</a:t>
            </a:r>
            <a:r>
              <a:rPr lang="el-GR" dirty="0"/>
              <a:t> μιας </a:t>
            </a:r>
            <a:r>
              <a:rPr lang="el-GR" dirty="0" err="1"/>
              <a:t>δραστηριότητας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7992888" cy="64087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err="1" smtClean="0"/>
              <a:t>Αναρτήθηκαν</a:t>
            </a:r>
            <a:r>
              <a:rPr lang="el-GR" dirty="0" smtClean="0"/>
              <a:t> </a:t>
            </a:r>
            <a:r>
              <a:rPr lang="el-GR" dirty="0" err="1"/>
              <a:t>κανόνες</a:t>
            </a:r>
            <a:r>
              <a:rPr lang="el-GR" dirty="0"/>
              <a:t> στις </a:t>
            </a:r>
            <a:r>
              <a:rPr lang="el-GR" dirty="0" err="1"/>
              <a:t>τάξεις</a:t>
            </a:r>
            <a:r>
              <a:rPr lang="el-GR" dirty="0"/>
              <a:t> και στο </a:t>
            </a:r>
            <a:r>
              <a:rPr lang="el-GR" dirty="0" err="1"/>
              <a:t>σπίτι</a:t>
            </a:r>
            <a:r>
              <a:rPr lang="el-GR" dirty="0"/>
              <a:t> για να </a:t>
            </a:r>
            <a:r>
              <a:rPr lang="el-GR" dirty="0" err="1"/>
              <a:t>γνωρίζει</a:t>
            </a:r>
            <a:r>
              <a:rPr lang="el-GR" dirty="0"/>
              <a:t> </a:t>
            </a:r>
            <a:r>
              <a:rPr lang="el-GR" dirty="0" smtClean="0"/>
              <a:t>το </a:t>
            </a:r>
            <a:r>
              <a:rPr lang="el-GR" dirty="0" err="1" smtClean="0"/>
              <a:t>παιδί</a:t>
            </a:r>
            <a:r>
              <a:rPr lang="el-GR" dirty="0" smtClean="0"/>
              <a:t> </a:t>
            </a:r>
            <a:r>
              <a:rPr lang="el-GR" dirty="0"/>
              <a:t>τι </a:t>
            </a:r>
            <a:r>
              <a:rPr lang="el-GR" dirty="0" err="1"/>
              <a:t>περιμένουμε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err="1"/>
              <a:t>αυτό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/>
              <a:t>Ο </a:t>
            </a:r>
            <a:r>
              <a:rPr lang="el-GR" dirty="0" err="1"/>
              <a:t>μαθητής</a:t>
            </a:r>
            <a:r>
              <a:rPr lang="el-GR" dirty="0"/>
              <a:t> </a:t>
            </a:r>
            <a:r>
              <a:rPr lang="el-GR" dirty="0" err="1"/>
              <a:t>τοποθετήθηκε</a:t>
            </a:r>
            <a:r>
              <a:rPr lang="el-GR" dirty="0"/>
              <a:t> σε </a:t>
            </a:r>
            <a:r>
              <a:rPr lang="el-GR" dirty="0" err="1"/>
              <a:t>σημείο</a:t>
            </a:r>
            <a:r>
              <a:rPr lang="el-GR" dirty="0"/>
              <a:t> </a:t>
            </a:r>
            <a:r>
              <a:rPr lang="el-GR" dirty="0" err="1"/>
              <a:t>κοντά</a:t>
            </a:r>
            <a:r>
              <a:rPr lang="el-GR" dirty="0"/>
              <a:t> στον </a:t>
            </a:r>
            <a:r>
              <a:rPr lang="el-GR" dirty="0" err="1"/>
              <a:t>εκπαιδευτικό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 err="1"/>
              <a:t>Πάνω</a:t>
            </a:r>
            <a:r>
              <a:rPr lang="el-GR" dirty="0"/>
              <a:t> στο </a:t>
            </a:r>
            <a:r>
              <a:rPr lang="el-GR" dirty="0" err="1"/>
              <a:t>θρανίο</a:t>
            </a:r>
            <a:r>
              <a:rPr lang="el-GR" dirty="0"/>
              <a:t> του </a:t>
            </a:r>
            <a:r>
              <a:rPr lang="el-GR" dirty="0" err="1"/>
              <a:t>παιδιού</a:t>
            </a:r>
            <a:r>
              <a:rPr lang="el-GR" dirty="0"/>
              <a:t> </a:t>
            </a:r>
            <a:r>
              <a:rPr lang="el-GR" dirty="0" err="1"/>
              <a:t>τοποθετήθηκε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σαφές</a:t>
            </a:r>
            <a:r>
              <a:rPr lang="el-GR" dirty="0"/>
              <a:t> και </a:t>
            </a:r>
            <a:r>
              <a:rPr lang="el-GR" dirty="0" err="1" smtClean="0"/>
              <a:t>ξεκάθαρο</a:t>
            </a:r>
            <a:r>
              <a:rPr lang="el-GR" dirty="0" smtClean="0"/>
              <a:t> </a:t>
            </a:r>
            <a:r>
              <a:rPr lang="el-GR" dirty="0" err="1" smtClean="0"/>
              <a:t>πρόγραμμα</a:t>
            </a:r>
            <a:r>
              <a:rPr lang="el-GR" dirty="0" smtClean="0"/>
              <a:t> </a:t>
            </a:r>
            <a:r>
              <a:rPr lang="el-GR" dirty="0"/>
              <a:t>για να το </a:t>
            </a:r>
            <a:r>
              <a:rPr lang="el-GR" dirty="0" err="1"/>
              <a:t>χρησιμοποιεί</a:t>
            </a:r>
            <a:r>
              <a:rPr lang="el-GR" dirty="0"/>
              <a:t> ως </a:t>
            </a:r>
            <a:r>
              <a:rPr lang="el-GR" dirty="0" err="1"/>
              <a:t>σημείο</a:t>
            </a:r>
            <a:r>
              <a:rPr lang="el-GR" dirty="0"/>
              <a:t> </a:t>
            </a:r>
            <a:r>
              <a:rPr lang="el-GR" dirty="0" err="1"/>
              <a:t>αναφοράς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 err="1"/>
              <a:t>Θέσαμε</a:t>
            </a:r>
            <a:r>
              <a:rPr lang="el-GR" dirty="0"/>
              <a:t> </a:t>
            </a:r>
            <a:r>
              <a:rPr lang="el-GR" dirty="0" err="1"/>
              <a:t>όρια</a:t>
            </a:r>
            <a:r>
              <a:rPr lang="el-GR" dirty="0"/>
              <a:t> και </a:t>
            </a:r>
            <a:r>
              <a:rPr lang="el-GR" dirty="0" err="1"/>
              <a:t>περιορισμούς</a:t>
            </a:r>
            <a:r>
              <a:rPr lang="el-GR" dirty="0"/>
              <a:t>, </a:t>
            </a:r>
            <a:r>
              <a:rPr lang="el-GR" dirty="0" err="1"/>
              <a:t>ενώ</a:t>
            </a:r>
            <a:r>
              <a:rPr lang="el-GR" dirty="0"/>
              <a:t> η </a:t>
            </a:r>
            <a:r>
              <a:rPr lang="el-GR" dirty="0" err="1"/>
              <a:t>εφαρμογή</a:t>
            </a:r>
            <a:r>
              <a:rPr lang="el-GR" dirty="0"/>
              <a:t> τους </a:t>
            </a:r>
            <a:r>
              <a:rPr lang="el-GR" dirty="0" err="1"/>
              <a:t>γινόταν</a:t>
            </a:r>
            <a:r>
              <a:rPr lang="el-GR" dirty="0"/>
              <a:t> </a:t>
            </a:r>
            <a:r>
              <a:rPr lang="el-GR" dirty="0" smtClean="0"/>
              <a:t>με </a:t>
            </a:r>
            <a:r>
              <a:rPr lang="el-GR" dirty="0" err="1" smtClean="0"/>
              <a:t>συνέπεια</a:t>
            </a:r>
            <a:r>
              <a:rPr lang="el-GR" dirty="0"/>
              <a:t>, </a:t>
            </a:r>
            <a:r>
              <a:rPr lang="el-GR" dirty="0" err="1"/>
              <a:t>λογική</a:t>
            </a:r>
            <a:r>
              <a:rPr lang="el-GR" dirty="0"/>
              <a:t>, </a:t>
            </a:r>
            <a:r>
              <a:rPr lang="el-GR" dirty="0" err="1"/>
              <a:t>ταχύτητα</a:t>
            </a:r>
            <a:r>
              <a:rPr lang="el-GR" dirty="0"/>
              <a:t> και </a:t>
            </a:r>
            <a:r>
              <a:rPr lang="el-GR" dirty="0" err="1"/>
              <a:t>απλότητα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88640"/>
            <a:ext cx="7992888" cy="64807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err="1" smtClean="0"/>
              <a:t>Βοηθήσαμε</a:t>
            </a:r>
            <a:r>
              <a:rPr lang="el-GR" dirty="0" smtClean="0"/>
              <a:t> </a:t>
            </a:r>
            <a:r>
              <a:rPr lang="el-GR" dirty="0"/>
              <a:t>το </a:t>
            </a:r>
            <a:r>
              <a:rPr lang="el-GR" dirty="0" err="1"/>
              <a:t>παιδί</a:t>
            </a:r>
            <a:r>
              <a:rPr lang="el-GR" dirty="0"/>
              <a:t> να </a:t>
            </a:r>
            <a:r>
              <a:rPr lang="el-GR" dirty="0" err="1"/>
              <a:t>σχεδιάσει</a:t>
            </a:r>
            <a:r>
              <a:rPr lang="el-GR" dirty="0"/>
              <a:t> το </a:t>
            </a:r>
            <a:r>
              <a:rPr lang="el-GR" dirty="0" err="1"/>
              <a:t>πρόγραμμα</a:t>
            </a:r>
            <a:r>
              <a:rPr lang="el-GR" dirty="0"/>
              <a:t> που </a:t>
            </a:r>
            <a:r>
              <a:rPr lang="el-GR" dirty="0" smtClean="0"/>
              <a:t>θα </a:t>
            </a:r>
            <a:r>
              <a:rPr lang="el-GR" dirty="0" err="1" smtClean="0"/>
              <a:t>ακολουθούσε</a:t>
            </a:r>
            <a:r>
              <a:rPr lang="el-GR" dirty="0" smtClean="0"/>
              <a:t> </a:t>
            </a:r>
            <a:r>
              <a:rPr lang="el-GR" dirty="0" err="1"/>
              <a:t>μετά</a:t>
            </a:r>
            <a:r>
              <a:rPr lang="el-GR" dirty="0"/>
              <a:t> το </a:t>
            </a:r>
            <a:r>
              <a:rPr lang="el-GR" dirty="0" err="1"/>
              <a:t>τέλος</a:t>
            </a:r>
            <a:r>
              <a:rPr lang="el-GR" dirty="0"/>
              <a:t> της </a:t>
            </a:r>
            <a:r>
              <a:rPr lang="el-GR" dirty="0" err="1"/>
              <a:t>ημέρας</a:t>
            </a:r>
            <a:r>
              <a:rPr lang="el-GR" dirty="0"/>
              <a:t> του στο </a:t>
            </a:r>
            <a:r>
              <a:rPr lang="el-GR" dirty="0" err="1"/>
              <a:t>σχολείο</a:t>
            </a:r>
            <a:r>
              <a:rPr lang="el-GR" dirty="0"/>
              <a:t> και </a:t>
            </a:r>
            <a:r>
              <a:rPr lang="el-GR" dirty="0" smtClean="0"/>
              <a:t>σε </a:t>
            </a:r>
            <a:r>
              <a:rPr lang="el-GR" dirty="0" err="1" smtClean="0"/>
              <a:t>συνεργασία</a:t>
            </a:r>
            <a:r>
              <a:rPr lang="el-GR" dirty="0" smtClean="0"/>
              <a:t> </a:t>
            </a:r>
            <a:r>
              <a:rPr lang="el-GR" dirty="0"/>
              <a:t>με το </a:t>
            </a:r>
            <a:r>
              <a:rPr lang="el-GR" dirty="0" err="1"/>
              <a:t>σπίτι</a:t>
            </a:r>
            <a:r>
              <a:rPr lang="el-GR" dirty="0"/>
              <a:t> </a:t>
            </a:r>
            <a:r>
              <a:rPr lang="el-GR" dirty="0" err="1"/>
              <a:t>οργανώσαμε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πρόγραμμα</a:t>
            </a:r>
            <a:r>
              <a:rPr lang="el-GR" dirty="0"/>
              <a:t> </a:t>
            </a:r>
            <a:r>
              <a:rPr lang="el-GR" dirty="0" err="1"/>
              <a:t>αμοιβών</a:t>
            </a:r>
            <a:r>
              <a:rPr lang="el-GR" dirty="0"/>
              <a:t> που </a:t>
            </a:r>
            <a:r>
              <a:rPr lang="el-GR" dirty="0" smtClean="0"/>
              <a:t>το </a:t>
            </a:r>
            <a:r>
              <a:rPr lang="el-GR" dirty="0" err="1" smtClean="0"/>
              <a:t>βοηθούσαν</a:t>
            </a:r>
            <a:r>
              <a:rPr lang="el-GR" dirty="0" smtClean="0"/>
              <a:t> </a:t>
            </a:r>
            <a:r>
              <a:rPr lang="el-GR" dirty="0"/>
              <a:t>στον </a:t>
            </a:r>
            <a:r>
              <a:rPr lang="el-GR" dirty="0" err="1"/>
              <a:t>καθημερινό</a:t>
            </a:r>
            <a:r>
              <a:rPr lang="el-GR" dirty="0"/>
              <a:t> </a:t>
            </a:r>
            <a:r>
              <a:rPr lang="el-GR" dirty="0" err="1"/>
              <a:t>αυτοέλεγχο</a:t>
            </a:r>
            <a:r>
              <a:rPr lang="el-GR" dirty="0"/>
              <a:t> και το </a:t>
            </a:r>
            <a:r>
              <a:rPr lang="el-GR" dirty="0" err="1"/>
              <a:t>κρατούσαν</a:t>
            </a:r>
            <a:r>
              <a:rPr lang="el-GR" dirty="0"/>
              <a:t> </a:t>
            </a:r>
            <a:r>
              <a:rPr lang="el-GR" dirty="0" err="1" smtClean="0"/>
              <a:t>κοντά</a:t>
            </a:r>
            <a:r>
              <a:rPr lang="el-GR" dirty="0" smtClean="0"/>
              <a:t> στο </a:t>
            </a:r>
            <a:r>
              <a:rPr lang="el-GR" dirty="0" err="1"/>
              <a:t>στόχο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 err="1"/>
              <a:t>Καταργήσαμε</a:t>
            </a:r>
            <a:r>
              <a:rPr lang="el-GR" dirty="0"/>
              <a:t> τα </a:t>
            </a:r>
            <a:r>
              <a:rPr lang="el-GR" dirty="0" err="1"/>
              <a:t>γραπτά</a:t>
            </a:r>
            <a:r>
              <a:rPr lang="el-GR" dirty="0"/>
              <a:t> τεστ που </a:t>
            </a:r>
            <a:r>
              <a:rPr lang="el-GR" dirty="0" err="1"/>
              <a:t>υπόκεινται</a:t>
            </a:r>
            <a:r>
              <a:rPr lang="el-GR" dirty="0"/>
              <a:t> σε </a:t>
            </a:r>
            <a:r>
              <a:rPr lang="el-GR" dirty="0" err="1"/>
              <a:t>χρονικό</a:t>
            </a:r>
            <a:r>
              <a:rPr lang="el-GR" dirty="0"/>
              <a:t> </a:t>
            </a:r>
            <a:r>
              <a:rPr lang="el-GR" dirty="0" err="1" smtClean="0"/>
              <a:t>περιορισμό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Επιτρέπαμε</a:t>
            </a:r>
            <a:r>
              <a:rPr lang="el-GR" dirty="0" smtClean="0"/>
              <a:t> </a:t>
            </a:r>
            <a:r>
              <a:rPr lang="el-GR" dirty="0"/>
              <a:t>στο </a:t>
            </a:r>
            <a:r>
              <a:rPr lang="el-GR" dirty="0" err="1"/>
              <a:t>παιδί</a:t>
            </a:r>
            <a:r>
              <a:rPr lang="el-GR" dirty="0"/>
              <a:t> να </a:t>
            </a:r>
            <a:r>
              <a:rPr lang="el-GR" dirty="0" err="1"/>
              <a:t>αποδρά</a:t>
            </a:r>
            <a:r>
              <a:rPr lang="el-GR" dirty="0"/>
              <a:t> για </a:t>
            </a:r>
            <a:r>
              <a:rPr lang="el-GR" dirty="0" err="1"/>
              <a:t>λίγο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την </a:t>
            </a:r>
            <a:r>
              <a:rPr lang="el-GR" dirty="0" err="1"/>
              <a:t>τάξη</a:t>
            </a:r>
            <a:r>
              <a:rPr lang="el-GR" dirty="0"/>
              <a:t> και </a:t>
            </a:r>
            <a:r>
              <a:rPr lang="el-GR" dirty="0" err="1" smtClean="0"/>
              <a:t>έτσι</a:t>
            </a:r>
            <a:r>
              <a:rPr lang="el-GR" dirty="0" smtClean="0"/>
              <a:t> </a:t>
            </a:r>
            <a:r>
              <a:rPr lang="el-GR" dirty="0" err="1" smtClean="0"/>
              <a:t>μειώθηκε</a:t>
            </a:r>
            <a:r>
              <a:rPr lang="el-GR" dirty="0" smtClean="0"/>
              <a:t> </a:t>
            </a:r>
            <a:r>
              <a:rPr lang="el-GR" dirty="0"/>
              <a:t>ο </a:t>
            </a:r>
            <a:r>
              <a:rPr lang="el-GR" dirty="0" err="1"/>
              <a:t>εκνευρισμός</a:t>
            </a:r>
            <a:r>
              <a:rPr lang="el-GR" dirty="0"/>
              <a:t> του, </a:t>
            </a:r>
            <a:r>
              <a:rPr lang="el-GR" dirty="0" err="1"/>
              <a:t>ενώ</a:t>
            </a:r>
            <a:r>
              <a:rPr lang="el-GR" dirty="0"/>
              <a:t> </a:t>
            </a:r>
            <a:r>
              <a:rPr lang="el-GR" dirty="0" err="1"/>
              <a:t>παράλληλα</a:t>
            </a:r>
            <a:r>
              <a:rPr lang="el-GR" dirty="0"/>
              <a:t> </a:t>
            </a:r>
            <a:r>
              <a:rPr lang="el-GR" dirty="0" err="1"/>
              <a:t>αυξήθηκε</a:t>
            </a:r>
            <a:r>
              <a:rPr lang="el-GR" dirty="0"/>
              <a:t> </a:t>
            </a:r>
            <a:r>
              <a:rPr lang="el-GR" dirty="0" smtClean="0"/>
              <a:t>η </a:t>
            </a:r>
            <a:r>
              <a:rPr lang="el-GR" dirty="0" err="1" smtClean="0"/>
              <a:t>αυτοπαρατήρηση</a:t>
            </a:r>
            <a:r>
              <a:rPr lang="el-GR" dirty="0" smtClean="0"/>
              <a:t> </a:t>
            </a:r>
            <a:r>
              <a:rPr lang="el-GR" dirty="0"/>
              <a:t>και η </a:t>
            </a:r>
            <a:r>
              <a:rPr lang="el-GR" dirty="0" err="1"/>
              <a:t>αυτορρύθμιση</a:t>
            </a:r>
            <a:r>
              <a:rPr lang="el-GR" dirty="0"/>
              <a:t> του.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764704"/>
            <a:ext cx="7776864" cy="55446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err="1" smtClean="0"/>
              <a:t>Μειώσαμε</a:t>
            </a:r>
            <a:r>
              <a:rPr lang="el-GR" dirty="0" smtClean="0"/>
              <a:t> </a:t>
            </a:r>
            <a:r>
              <a:rPr lang="el-GR" dirty="0"/>
              <a:t>την </a:t>
            </a:r>
            <a:r>
              <a:rPr lang="el-GR" dirty="0" err="1"/>
              <a:t>ποσότητα</a:t>
            </a:r>
            <a:r>
              <a:rPr lang="el-GR" dirty="0"/>
              <a:t> των </a:t>
            </a:r>
            <a:r>
              <a:rPr lang="el-GR" dirty="0" err="1"/>
              <a:t>εργασιών</a:t>
            </a:r>
            <a:r>
              <a:rPr lang="el-GR" dirty="0"/>
              <a:t> στο </a:t>
            </a:r>
            <a:r>
              <a:rPr lang="el-GR" dirty="0" err="1"/>
              <a:t>σπίτι</a:t>
            </a:r>
            <a:r>
              <a:rPr lang="el-GR" dirty="0"/>
              <a:t>, </a:t>
            </a:r>
            <a:r>
              <a:rPr lang="el-GR" dirty="0" err="1"/>
              <a:t>ενώ</a:t>
            </a:r>
            <a:r>
              <a:rPr lang="el-GR" dirty="0"/>
              <a:t> </a:t>
            </a:r>
            <a:r>
              <a:rPr lang="el-GR" dirty="0" err="1"/>
              <a:t>παράλληλα</a:t>
            </a:r>
            <a:r>
              <a:rPr lang="el-GR" dirty="0"/>
              <a:t> </a:t>
            </a:r>
            <a:r>
              <a:rPr lang="el-GR" dirty="0" smtClean="0"/>
              <a:t>οι </a:t>
            </a:r>
            <a:r>
              <a:rPr lang="el-GR" dirty="0" err="1" smtClean="0"/>
              <a:t>μεγάλες</a:t>
            </a:r>
            <a:r>
              <a:rPr lang="el-GR" dirty="0" smtClean="0"/>
              <a:t> </a:t>
            </a:r>
            <a:r>
              <a:rPr lang="el-GR" dirty="0" err="1"/>
              <a:t>εργασίες</a:t>
            </a:r>
            <a:r>
              <a:rPr lang="el-GR" dirty="0"/>
              <a:t> </a:t>
            </a:r>
            <a:r>
              <a:rPr lang="el-GR" dirty="0" err="1"/>
              <a:t>έσπασαν</a:t>
            </a:r>
            <a:r>
              <a:rPr lang="el-GR" dirty="0"/>
              <a:t> σε </a:t>
            </a:r>
            <a:r>
              <a:rPr lang="el-GR" dirty="0" err="1"/>
              <a:t>πολλές</a:t>
            </a:r>
            <a:r>
              <a:rPr lang="el-GR" dirty="0"/>
              <a:t> </a:t>
            </a:r>
            <a:r>
              <a:rPr lang="el-GR" dirty="0" err="1"/>
              <a:t>μικρές</a:t>
            </a:r>
            <a:r>
              <a:rPr lang="el-GR" dirty="0"/>
              <a:t> </a:t>
            </a:r>
            <a:r>
              <a:rPr lang="el-GR" dirty="0" err="1"/>
              <a:t>εργασίες</a:t>
            </a:r>
            <a:r>
              <a:rPr lang="el-GR" dirty="0"/>
              <a:t> που </a:t>
            </a:r>
            <a:r>
              <a:rPr lang="el-GR" dirty="0" smtClean="0"/>
              <a:t>του </a:t>
            </a:r>
            <a:r>
              <a:rPr lang="el-GR" dirty="0" err="1" smtClean="0"/>
              <a:t>έδιναν</a:t>
            </a:r>
            <a:r>
              <a:rPr lang="el-GR" dirty="0" smtClean="0"/>
              <a:t> </a:t>
            </a:r>
            <a:r>
              <a:rPr lang="el-GR" dirty="0" err="1"/>
              <a:t>αυτοπεποίθηση</a:t>
            </a:r>
            <a:r>
              <a:rPr lang="el-GR" dirty="0"/>
              <a:t>, </a:t>
            </a:r>
            <a:r>
              <a:rPr lang="el-GR" dirty="0" err="1"/>
              <a:t>ικανοποίηση</a:t>
            </a:r>
            <a:r>
              <a:rPr lang="el-GR" dirty="0"/>
              <a:t> και </a:t>
            </a:r>
            <a:r>
              <a:rPr lang="el-GR" dirty="0" err="1"/>
              <a:t>κίνητρο</a:t>
            </a:r>
            <a:r>
              <a:rPr lang="el-GR" dirty="0"/>
              <a:t> να </a:t>
            </a:r>
            <a:r>
              <a:rPr lang="el-GR" dirty="0" err="1"/>
              <a:t>συνεχίσει</a:t>
            </a:r>
            <a:r>
              <a:rPr lang="el-GR" dirty="0"/>
              <a:t> </a:t>
            </a:r>
            <a:r>
              <a:rPr lang="el-GR" dirty="0" smtClean="0"/>
              <a:t>την </a:t>
            </a:r>
            <a:r>
              <a:rPr lang="el-GR" dirty="0" err="1" smtClean="0"/>
              <a:t>προσπάθεια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Επιπλέον</a:t>
            </a:r>
            <a:r>
              <a:rPr lang="el-GR" dirty="0"/>
              <a:t>, </a:t>
            </a:r>
            <a:r>
              <a:rPr lang="el-GR" dirty="0" err="1"/>
              <a:t>πολύ</a:t>
            </a:r>
            <a:r>
              <a:rPr lang="el-GR" dirty="0"/>
              <a:t> </a:t>
            </a:r>
            <a:r>
              <a:rPr lang="el-GR" dirty="0" err="1"/>
              <a:t>συχνά</a:t>
            </a:r>
            <a:r>
              <a:rPr lang="el-GR" dirty="0"/>
              <a:t> </a:t>
            </a:r>
            <a:r>
              <a:rPr lang="el-GR" dirty="0" err="1"/>
              <a:t>ενημερωνόταν</a:t>
            </a:r>
            <a:r>
              <a:rPr lang="el-GR" dirty="0"/>
              <a:t> ο </a:t>
            </a:r>
            <a:r>
              <a:rPr lang="el-GR" dirty="0" err="1"/>
              <a:t>ίδιος</a:t>
            </a:r>
            <a:r>
              <a:rPr lang="el-GR" dirty="0"/>
              <a:t> για την </a:t>
            </a:r>
            <a:r>
              <a:rPr lang="el-GR" dirty="0" err="1"/>
              <a:t>πρόοδό</a:t>
            </a:r>
            <a:r>
              <a:rPr lang="el-GR" dirty="0"/>
              <a:t> του </a:t>
            </a:r>
            <a:r>
              <a:rPr lang="el-GR" dirty="0" smtClean="0"/>
              <a:t>και </a:t>
            </a:r>
            <a:r>
              <a:rPr lang="el-GR" dirty="0" err="1" smtClean="0"/>
              <a:t>αυτό</a:t>
            </a:r>
            <a:r>
              <a:rPr lang="el-GR" dirty="0" smtClean="0"/>
              <a:t> </a:t>
            </a:r>
            <a:r>
              <a:rPr lang="el-GR" dirty="0"/>
              <a:t>τον </a:t>
            </a:r>
            <a:r>
              <a:rPr lang="el-GR" dirty="0" err="1"/>
              <a:t>βοηθούσε</a:t>
            </a:r>
            <a:r>
              <a:rPr lang="el-GR" dirty="0"/>
              <a:t> να </a:t>
            </a:r>
            <a:r>
              <a:rPr lang="el-GR" dirty="0" err="1"/>
              <a:t>παραμένει</a:t>
            </a:r>
            <a:r>
              <a:rPr lang="el-GR" dirty="0"/>
              <a:t> στο </a:t>
            </a:r>
            <a:r>
              <a:rPr lang="el-GR" dirty="0" err="1"/>
              <a:t>στόχο</a:t>
            </a:r>
            <a:r>
              <a:rPr lang="el-GR" dirty="0"/>
              <a:t> του και να </a:t>
            </a:r>
            <a:r>
              <a:rPr lang="el-GR" dirty="0" err="1"/>
              <a:t>γνωρίζει</a:t>
            </a:r>
            <a:r>
              <a:rPr lang="el-GR" dirty="0"/>
              <a:t> </a:t>
            </a:r>
            <a:r>
              <a:rPr lang="el-GR" dirty="0" smtClean="0"/>
              <a:t>τι </a:t>
            </a:r>
            <a:r>
              <a:rPr lang="el-GR" dirty="0" err="1" smtClean="0"/>
              <a:t>περιμένουν</a:t>
            </a:r>
            <a:r>
              <a:rPr lang="el-GR" dirty="0" smtClean="0"/>
              <a:t> </a:t>
            </a:r>
            <a:r>
              <a:rPr lang="el-GR" dirty="0"/>
              <a:t>οι </a:t>
            </a:r>
            <a:r>
              <a:rPr lang="el-GR" dirty="0" err="1"/>
              <a:t>άλλοι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err="1"/>
              <a:t>αυτόν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23528" y="332656"/>
          <a:ext cx="8496944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332656"/>
            <a:ext cx="8064896" cy="633670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err="1"/>
              <a:t>Συνήθως</a:t>
            </a:r>
            <a:r>
              <a:rPr lang="el-GR" dirty="0"/>
              <a:t>, </a:t>
            </a:r>
            <a:r>
              <a:rPr lang="el-GR" dirty="0" err="1"/>
              <a:t>επειδή</a:t>
            </a:r>
            <a:r>
              <a:rPr lang="el-GR" dirty="0"/>
              <a:t> </a:t>
            </a:r>
            <a:r>
              <a:rPr lang="el-GR" dirty="0" smtClean="0"/>
              <a:t>δεν </a:t>
            </a:r>
            <a:r>
              <a:rPr lang="el-GR" dirty="0" err="1"/>
              <a:t>αυτοπαρατηρούνται</a:t>
            </a:r>
            <a:r>
              <a:rPr lang="el-GR" dirty="0"/>
              <a:t>, </a:t>
            </a:r>
            <a:r>
              <a:rPr lang="el-GR" dirty="0" err="1"/>
              <a:t>ούτε</a:t>
            </a:r>
            <a:r>
              <a:rPr lang="el-GR" dirty="0"/>
              <a:t> </a:t>
            </a:r>
            <a:r>
              <a:rPr lang="el-GR" dirty="0" err="1" smtClean="0"/>
              <a:t>έχουν</a:t>
            </a:r>
            <a:r>
              <a:rPr lang="el-GR" dirty="0" smtClean="0"/>
              <a:t> </a:t>
            </a:r>
            <a:r>
              <a:rPr lang="el-GR" dirty="0" err="1" smtClean="0"/>
              <a:t>ιδέα</a:t>
            </a:r>
            <a:r>
              <a:rPr lang="el-GR" dirty="0" smtClean="0"/>
              <a:t> </a:t>
            </a:r>
            <a:r>
              <a:rPr lang="el-GR" dirty="0"/>
              <a:t>για την </a:t>
            </a:r>
            <a:r>
              <a:rPr lang="el-GR" dirty="0" err="1"/>
              <a:t>εντύπωση</a:t>
            </a:r>
            <a:r>
              <a:rPr lang="el-GR" dirty="0"/>
              <a:t> που </a:t>
            </a:r>
            <a:r>
              <a:rPr lang="el-GR" dirty="0" err="1"/>
              <a:t>προκαλούν</a:t>
            </a:r>
            <a:r>
              <a:rPr lang="el-GR" dirty="0"/>
              <a:t> με την </a:t>
            </a:r>
            <a:r>
              <a:rPr lang="el-GR" dirty="0" err="1"/>
              <a:t>συμπεριφορά</a:t>
            </a:r>
            <a:r>
              <a:rPr lang="el-GR" dirty="0"/>
              <a:t> τους </a:t>
            </a:r>
            <a:r>
              <a:rPr lang="el-GR" dirty="0" err="1"/>
              <a:t>μέσα</a:t>
            </a:r>
            <a:r>
              <a:rPr lang="el-GR" dirty="0"/>
              <a:t> </a:t>
            </a:r>
            <a:r>
              <a:rPr lang="el-GR" dirty="0" smtClean="0"/>
              <a:t>στην </a:t>
            </a:r>
            <a:r>
              <a:rPr lang="el-GR" dirty="0" err="1" smtClean="0"/>
              <a:t>τάξη</a:t>
            </a:r>
            <a:r>
              <a:rPr lang="el-GR" dirty="0"/>
              <a:t>, </a:t>
            </a:r>
            <a:r>
              <a:rPr lang="el-GR" dirty="0" err="1"/>
              <a:t>καλό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, με </a:t>
            </a:r>
            <a:r>
              <a:rPr lang="el-GR" dirty="0" err="1"/>
              <a:t>ερωτήσεις</a:t>
            </a:r>
            <a:r>
              <a:rPr lang="el-GR" dirty="0"/>
              <a:t> που δεν </a:t>
            </a:r>
            <a:r>
              <a:rPr lang="el-GR" dirty="0" err="1"/>
              <a:t>προσβάλλουν</a:t>
            </a:r>
            <a:r>
              <a:rPr lang="el-GR" dirty="0"/>
              <a:t> να </a:t>
            </a:r>
            <a:r>
              <a:rPr lang="el-GR" dirty="0" err="1"/>
              <a:t>ενισχύεται</a:t>
            </a:r>
            <a:r>
              <a:rPr lang="el-GR" dirty="0"/>
              <a:t> </a:t>
            </a:r>
            <a:r>
              <a:rPr lang="el-GR" dirty="0" smtClean="0"/>
              <a:t>η </a:t>
            </a:r>
            <a:r>
              <a:rPr lang="el-GR" dirty="0" err="1" smtClean="0"/>
              <a:t>αυτοπαρατήρηση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Πολύ</a:t>
            </a:r>
            <a:r>
              <a:rPr lang="el-GR" dirty="0" smtClean="0"/>
              <a:t> </a:t>
            </a:r>
            <a:r>
              <a:rPr lang="el-GR" dirty="0" err="1"/>
              <a:t>θετικά</a:t>
            </a:r>
            <a:r>
              <a:rPr lang="el-GR" dirty="0"/>
              <a:t> </a:t>
            </a:r>
            <a:r>
              <a:rPr lang="el-GR" dirty="0" err="1"/>
              <a:t>ανταποκρίνονται</a:t>
            </a:r>
            <a:r>
              <a:rPr lang="el-GR" dirty="0"/>
              <a:t> σε </a:t>
            </a:r>
            <a:r>
              <a:rPr lang="el-GR" dirty="0" err="1"/>
              <a:t>συστήματα</a:t>
            </a:r>
            <a:r>
              <a:rPr lang="el-GR" dirty="0"/>
              <a:t> </a:t>
            </a:r>
            <a:r>
              <a:rPr lang="el-GR" dirty="0" err="1"/>
              <a:t>επιβράβευσης</a:t>
            </a:r>
            <a:r>
              <a:rPr lang="el-GR" dirty="0"/>
              <a:t>, </a:t>
            </a:r>
            <a:r>
              <a:rPr lang="el-GR" dirty="0" smtClean="0"/>
              <a:t>ή </a:t>
            </a:r>
            <a:r>
              <a:rPr lang="el-GR" dirty="0" err="1" smtClean="0"/>
              <a:t>τροποποίησης</a:t>
            </a:r>
            <a:r>
              <a:rPr lang="el-GR" dirty="0" smtClean="0"/>
              <a:t> της </a:t>
            </a:r>
            <a:r>
              <a:rPr lang="el-GR" dirty="0" err="1" smtClean="0"/>
              <a:t>συμπεριφοράς</a:t>
            </a:r>
            <a:r>
              <a:rPr lang="el-GR" dirty="0" smtClean="0"/>
              <a:t> </a:t>
            </a:r>
            <a:r>
              <a:rPr lang="el-GR" dirty="0"/>
              <a:t>με </a:t>
            </a:r>
            <a:r>
              <a:rPr lang="el-GR" dirty="0" err="1" smtClean="0"/>
              <a:t>πόντους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Χρειάζονται</a:t>
            </a:r>
            <a:r>
              <a:rPr lang="el-GR" dirty="0" smtClean="0"/>
              <a:t> </a:t>
            </a:r>
            <a:r>
              <a:rPr lang="el-GR" dirty="0" err="1"/>
              <a:t>μηχανισμούς</a:t>
            </a:r>
            <a:r>
              <a:rPr lang="el-GR" dirty="0"/>
              <a:t> και </a:t>
            </a:r>
            <a:r>
              <a:rPr lang="el-GR" dirty="0" err="1"/>
              <a:t>τρόπους</a:t>
            </a:r>
            <a:r>
              <a:rPr lang="el-GR" dirty="0"/>
              <a:t> για την </a:t>
            </a:r>
            <a:r>
              <a:rPr lang="el-GR" dirty="0" err="1"/>
              <a:t>επίλυση</a:t>
            </a:r>
            <a:r>
              <a:rPr lang="el-GR" dirty="0"/>
              <a:t> των </a:t>
            </a:r>
            <a:r>
              <a:rPr lang="el-GR" dirty="0" smtClean="0"/>
              <a:t>τεστ.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Όταν </a:t>
            </a:r>
            <a:r>
              <a:rPr lang="el-GR" dirty="0"/>
              <a:t>η </a:t>
            </a:r>
            <a:r>
              <a:rPr lang="el-GR" dirty="0" err="1"/>
              <a:t>σχολική</a:t>
            </a:r>
            <a:r>
              <a:rPr lang="el-GR" dirty="0"/>
              <a:t> </a:t>
            </a:r>
            <a:r>
              <a:rPr lang="el-GR" dirty="0" err="1"/>
              <a:t>εργασία</a:t>
            </a:r>
            <a:r>
              <a:rPr lang="el-GR" dirty="0"/>
              <a:t> </a:t>
            </a:r>
            <a:r>
              <a:rPr lang="el-GR" dirty="0" err="1"/>
              <a:t>μετατραπεί</a:t>
            </a:r>
            <a:r>
              <a:rPr lang="el-GR" dirty="0"/>
              <a:t> σε </a:t>
            </a:r>
            <a:r>
              <a:rPr lang="el-GR" dirty="0" err="1"/>
              <a:t>ομαδικό</a:t>
            </a:r>
            <a:r>
              <a:rPr lang="el-GR" dirty="0"/>
              <a:t> </a:t>
            </a:r>
            <a:r>
              <a:rPr lang="el-GR" dirty="0" err="1"/>
              <a:t>παιχνίδι</a:t>
            </a:r>
            <a:r>
              <a:rPr lang="el-GR" dirty="0"/>
              <a:t>, τα </a:t>
            </a:r>
            <a:r>
              <a:rPr lang="el-GR" dirty="0" err="1" smtClean="0"/>
              <a:t>παιδιά</a:t>
            </a:r>
            <a:r>
              <a:rPr lang="el-GR" dirty="0" smtClean="0"/>
              <a:t> </a:t>
            </a:r>
            <a:r>
              <a:rPr lang="el-GR" dirty="0" err="1" smtClean="0"/>
              <a:t>εντάσσονται</a:t>
            </a:r>
            <a:r>
              <a:rPr lang="el-GR" dirty="0" smtClean="0"/>
              <a:t> </a:t>
            </a:r>
            <a:r>
              <a:rPr lang="el-GR" dirty="0" err="1" smtClean="0"/>
              <a:t>κοινωνικά</a:t>
            </a:r>
            <a:r>
              <a:rPr lang="el-GR" dirty="0" smtClean="0"/>
              <a:t>,</a:t>
            </a:r>
          </a:p>
          <a:p>
            <a:pPr>
              <a:buNone/>
            </a:pPr>
            <a:r>
              <a:rPr lang="el-GR" dirty="0"/>
              <a:t> </a:t>
            </a:r>
            <a:r>
              <a:rPr lang="el-GR" dirty="0" smtClean="0"/>
              <a:t>   </a:t>
            </a:r>
            <a:r>
              <a:rPr lang="el-GR" dirty="0" err="1" smtClean="0"/>
              <a:t>αισθάνονται</a:t>
            </a:r>
            <a:r>
              <a:rPr lang="el-GR" dirty="0" smtClean="0"/>
              <a:t> </a:t>
            </a:r>
            <a:r>
              <a:rPr lang="el-GR" dirty="0" err="1"/>
              <a:t>μέρος</a:t>
            </a:r>
            <a:r>
              <a:rPr lang="el-GR" dirty="0"/>
              <a:t> </a:t>
            </a:r>
            <a:r>
              <a:rPr lang="el-GR" dirty="0" err="1"/>
              <a:t>ενός</a:t>
            </a:r>
            <a:r>
              <a:rPr lang="el-GR" dirty="0"/>
              <a:t> </a:t>
            </a:r>
            <a:r>
              <a:rPr lang="el-GR" dirty="0" err="1"/>
              <a:t>συνόλου</a:t>
            </a:r>
            <a:r>
              <a:rPr lang="el-GR" dirty="0"/>
              <a:t>, </a:t>
            </a:r>
            <a:r>
              <a:rPr lang="el-GR" dirty="0" err="1"/>
              <a:t>έχουν</a:t>
            </a:r>
            <a:r>
              <a:rPr lang="el-GR" dirty="0"/>
              <a:t> </a:t>
            </a:r>
            <a:r>
              <a:rPr lang="el-GR" dirty="0" err="1" smtClean="0"/>
              <a:t>αυξημένα</a:t>
            </a:r>
            <a:r>
              <a:rPr lang="el-GR" dirty="0" smtClean="0"/>
              <a:t> </a:t>
            </a:r>
            <a:r>
              <a:rPr lang="el-GR" dirty="0" err="1" smtClean="0"/>
              <a:t>κίνητρα</a:t>
            </a:r>
            <a:r>
              <a:rPr lang="el-GR" dirty="0" smtClean="0"/>
              <a:t> </a:t>
            </a:r>
            <a:r>
              <a:rPr lang="el-GR" dirty="0"/>
              <a:t>και δεν </a:t>
            </a:r>
            <a:r>
              <a:rPr lang="el-GR" dirty="0" err="1"/>
              <a:t>αποσπάται</a:t>
            </a:r>
            <a:r>
              <a:rPr lang="el-GR" dirty="0"/>
              <a:t> η </a:t>
            </a:r>
            <a:r>
              <a:rPr lang="el-GR" dirty="0" err="1"/>
              <a:t>προσοχή</a:t>
            </a:r>
            <a:r>
              <a:rPr lang="el-GR" dirty="0"/>
              <a:t> τους.</a:t>
            </a:r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260648"/>
            <a:ext cx="7992888" cy="62646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l-GR" dirty="0" err="1"/>
              <a:t>Μικρές</a:t>
            </a:r>
            <a:r>
              <a:rPr lang="el-GR" dirty="0"/>
              <a:t> </a:t>
            </a:r>
            <a:r>
              <a:rPr lang="el-GR" dirty="0" err="1"/>
              <a:t>συζητήσεις</a:t>
            </a:r>
            <a:r>
              <a:rPr lang="el-GR" dirty="0"/>
              <a:t> στο </a:t>
            </a:r>
            <a:r>
              <a:rPr lang="el-GR" dirty="0" err="1"/>
              <a:t>τέλος</a:t>
            </a:r>
            <a:r>
              <a:rPr lang="el-GR" dirty="0"/>
              <a:t> της </a:t>
            </a:r>
            <a:r>
              <a:rPr lang="el-GR" dirty="0" err="1"/>
              <a:t>ημέρας</a:t>
            </a:r>
            <a:r>
              <a:rPr lang="el-GR" dirty="0"/>
              <a:t> </a:t>
            </a:r>
            <a:r>
              <a:rPr lang="el-GR" dirty="0" err="1"/>
              <a:t>σχετικά</a:t>
            </a:r>
            <a:r>
              <a:rPr lang="el-GR" dirty="0"/>
              <a:t> με την </a:t>
            </a:r>
            <a:r>
              <a:rPr lang="el-GR" dirty="0" err="1"/>
              <a:t>πρόοδό</a:t>
            </a:r>
            <a:r>
              <a:rPr lang="el-GR" dirty="0"/>
              <a:t> του </a:t>
            </a:r>
            <a:r>
              <a:rPr lang="el-GR" dirty="0" smtClean="0"/>
              <a:t>το </a:t>
            </a:r>
            <a:r>
              <a:rPr lang="el-GR" dirty="0" err="1" smtClean="0"/>
              <a:t>βοηθούν</a:t>
            </a:r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err="1"/>
              <a:t>μένει</a:t>
            </a:r>
            <a:r>
              <a:rPr lang="el-GR" dirty="0"/>
              <a:t> </a:t>
            </a:r>
            <a:r>
              <a:rPr lang="el-GR" dirty="0" err="1"/>
              <a:t>κοντά</a:t>
            </a:r>
            <a:r>
              <a:rPr lang="el-GR" dirty="0"/>
              <a:t> στο </a:t>
            </a:r>
            <a:r>
              <a:rPr lang="el-GR" dirty="0" err="1"/>
              <a:t>στόχο</a:t>
            </a:r>
            <a:r>
              <a:rPr lang="el-GR" dirty="0"/>
              <a:t> και να </a:t>
            </a:r>
            <a:r>
              <a:rPr lang="el-GR" dirty="0" err="1"/>
              <a:t>αυτοελέγχεται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/>
              <a:t>Διδάσκουμε</a:t>
            </a:r>
            <a:r>
              <a:rPr lang="el-GR" dirty="0"/>
              <a:t> στα </a:t>
            </a:r>
            <a:r>
              <a:rPr lang="el-GR" dirty="0" err="1"/>
              <a:t>παιδιά</a:t>
            </a:r>
            <a:r>
              <a:rPr lang="el-GR" dirty="0"/>
              <a:t> να </a:t>
            </a:r>
            <a:r>
              <a:rPr lang="el-GR" dirty="0" err="1"/>
              <a:t>κρατούν</a:t>
            </a:r>
            <a:r>
              <a:rPr lang="el-GR" dirty="0"/>
              <a:t> </a:t>
            </a:r>
            <a:r>
              <a:rPr lang="el-GR" dirty="0" err="1"/>
              <a:t>σημειώσεις</a:t>
            </a:r>
            <a:r>
              <a:rPr lang="el-GR" dirty="0"/>
              <a:t>, να </a:t>
            </a:r>
            <a:r>
              <a:rPr lang="el-GR" dirty="0" err="1"/>
              <a:t>υπογραμμίζουν</a:t>
            </a:r>
            <a:r>
              <a:rPr lang="el-GR" dirty="0"/>
              <a:t>, </a:t>
            </a:r>
            <a:r>
              <a:rPr lang="el-GR" dirty="0" smtClean="0"/>
              <a:t>να </a:t>
            </a:r>
            <a:r>
              <a:rPr lang="el-GR" dirty="0" err="1" smtClean="0"/>
              <a:t>χρησιμοποιούν</a:t>
            </a:r>
            <a:r>
              <a:rPr lang="el-GR" dirty="0" smtClean="0"/>
              <a:t> </a:t>
            </a:r>
            <a:r>
              <a:rPr lang="el-GR" dirty="0"/>
              <a:t>και να </a:t>
            </a:r>
            <a:r>
              <a:rPr lang="el-GR" dirty="0" err="1"/>
              <a:t>φτιάχνουν</a:t>
            </a:r>
            <a:r>
              <a:rPr lang="el-GR" dirty="0"/>
              <a:t> </a:t>
            </a:r>
            <a:r>
              <a:rPr lang="el-GR" dirty="0" err="1"/>
              <a:t>σχεδιαγράμματα</a:t>
            </a:r>
            <a:r>
              <a:rPr lang="el-GR" dirty="0"/>
              <a:t>, να </a:t>
            </a:r>
            <a:r>
              <a:rPr lang="el-GR" dirty="0" err="1"/>
              <a:t>δομούν</a:t>
            </a:r>
            <a:r>
              <a:rPr lang="el-GR" dirty="0"/>
              <a:t> και </a:t>
            </a:r>
            <a:r>
              <a:rPr lang="el-GR" dirty="0" smtClean="0"/>
              <a:t>να </a:t>
            </a:r>
            <a:r>
              <a:rPr lang="el-GR" dirty="0" err="1" smtClean="0"/>
              <a:t>σχηματοποιούν</a:t>
            </a:r>
            <a:r>
              <a:rPr lang="el-GR" dirty="0" smtClean="0"/>
              <a:t> </a:t>
            </a:r>
            <a:r>
              <a:rPr lang="el-GR" dirty="0" err="1"/>
              <a:t>αυτό</a:t>
            </a:r>
            <a:r>
              <a:rPr lang="el-GR" dirty="0"/>
              <a:t> που </a:t>
            </a:r>
            <a:r>
              <a:rPr lang="el-GR" dirty="0" err="1"/>
              <a:t>μαθαίνουν</a:t>
            </a:r>
            <a:r>
              <a:rPr lang="el-GR" dirty="0"/>
              <a:t> </a:t>
            </a:r>
            <a:r>
              <a:rPr lang="el-GR" dirty="0" err="1"/>
              <a:t>κατά</a:t>
            </a:r>
            <a:r>
              <a:rPr lang="el-GR" dirty="0"/>
              <a:t> τη </a:t>
            </a:r>
            <a:r>
              <a:rPr lang="el-GR" dirty="0" err="1"/>
              <a:t>διάρκεια</a:t>
            </a:r>
            <a:r>
              <a:rPr lang="el-GR" dirty="0"/>
              <a:t> της </a:t>
            </a:r>
            <a:r>
              <a:rPr lang="el-GR" dirty="0" err="1" smtClean="0"/>
              <a:t>μαθησιακής</a:t>
            </a:r>
            <a:r>
              <a:rPr lang="el-GR" dirty="0" smtClean="0"/>
              <a:t> </a:t>
            </a:r>
            <a:r>
              <a:rPr lang="el-GR" dirty="0" err="1" smtClean="0"/>
              <a:t>διαδικασίας</a:t>
            </a:r>
            <a:r>
              <a:rPr lang="el-GR" dirty="0"/>
              <a:t>. 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Επιτρέπουμε</a:t>
            </a:r>
            <a:r>
              <a:rPr lang="el-GR" dirty="0" smtClean="0"/>
              <a:t> </a:t>
            </a:r>
            <a:r>
              <a:rPr lang="el-GR" dirty="0" err="1"/>
              <a:t>επίσης</a:t>
            </a:r>
            <a:r>
              <a:rPr lang="el-GR" dirty="0"/>
              <a:t> να </a:t>
            </a:r>
            <a:r>
              <a:rPr lang="el-GR" dirty="0" err="1"/>
              <a:t>χρησιμοποιούν</a:t>
            </a:r>
            <a:r>
              <a:rPr lang="el-GR" dirty="0"/>
              <a:t> </a:t>
            </a:r>
            <a:r>
              <a:rPr lang="el-GR" dirty="0" err="1" smtClean="0"/>
              <a:t>εναλλακτικούς</a:t>
            </a:r>
            <a:r>
              <a:rPr lang="el-GR" dirty="0" smtClean="0"/>
              <a:t> </a:t>
            </a:r>
            <a:r>
              <a:rPr lang="el-GR" dirty="0" err="1" smtClean="0"/>
              <a:t>τρόπους</a:t>
            </a:r>
            <a:r>
              <a:rPr lang="el-GR" dirty="0"/>
              <a:t>: π.χ. Η/Υ, </a:t>
            </a:r>
            <a:r>
              <a:rPr lang="el-GR" dirty="0" err="1" smtClean="0"/>
              <a:t>ηχογραφήσεις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Δίνουμε</a:t>
            </a:r>
            <a:r>
              <a:rPr lang="el-GR" dirty="0" smtClean="0"/>
              <a:t> </a:t>
            </a:r>
            <a:r>
              <a:rPr lang="el-GR" dirty="0"/>
              <a:t>την </a:t>
            </a:r>
            <a:r>
              <a:rPr lang="el-GR" dirty="0" err="1"/>
              <a:t>ευκαιρία</a:t>
            </a:r>
            <a:r>
              <a:rPr lang="el-GR" dirty="0"/>
              <a:t> να </a:t>
            </a:r>
            <a:r>
              <a:rPr lang="el-GR" dirty="0" err="1" smtClean="0"/>
              <a:t>απαντούν</a:t>
            </a:r>
            <a:r>
              <a:rPr lang="el-GR" dirty="0" smtClean="0"/>
              <a:t> </a:t>
            </a:r>
            <a:r>
              <a:rPr lang="el-GR" dirty="0" err="1" smtClean="0"/>
              <a:t>προφορικά</a:t>
            </a:r>
            <a:r>
              <a:rPr lang="el-GR" dirty="0" smtClean="0"/>
              <a:t> </a:t>
            </a:r>
            <a:r>
              <a:rPr lang="el-GR" dirty="0"/>
              <a:t>σε τεστ, να </a:t>
            </a:r>
            <a:r>
              <a:rPr lang="el-GR" dirty="0" err="1"/>
              <a:t>ηχογραφούν</a:t>
            </a:r>
            <a:r>
              <a:rPr lang="el-GR" dirty="0"/>
              <a:t> την </a:t>
            </a:r>
            <a:r>
              <a:rPr lang="el-GR" dirty="0" err="1"/>
              <a:t>παράδοση</a:t>
            </a:r>
            <a:r>
              <a:rPr lang="el-GR" dirty="0"/>
              <a:t> ή να </a:t>
            </a:r>
            <a:r>
              <a:rPr lang="el-GR" dirty="0" err="1"/>
              <a:t>απαντούν</a:t>
            </a:r>
            <a:r>
              <a:rPr lang="el-GR" dirty="0"/>
              <a:t> με </a:t>
            </a:r>
            <a:r>
              <a:rPr lang="el-GR" dirty="0" smtClean="0"/>
              <a:t>τη </a:t>
            </a:r>
            <a:r>
              <a:rPr lang="el-GR" dirty="0" err="1" smtClean="0"/>
              <a:t>χρήση</a:t>
            </a:r>
            <a:r>
              <a:rPr lang="el-GR" dirty="0" smtClean="0"/>
              <a:t> </a:t>
            </a:r>
            <a:r>
              <a:rPr lang="el-GR" dirty="0"/>
              <a:t>Η/Υ.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620688"/>
            <a:ext cx="7920880" cy="561662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l-GR" dirty="0" err="1"/>
              <a:t>Οργανώνουμε</a:t>
            </a:r>
            <a:r>
              <a:rPr lang="el-GR" dirty="0"/>
              <a:t>, αν </a:t>
            </a:r>
            <a:r>
              <a:rPr lang="el-GR" dirty="0" err="1"/>
              <a:t>υπάρχει</a:t>
            </a:r>
            <a:r>
              <a:rPr lang="el-GR" dirty="0"/>
              <a:t> η </a:t>
            </a:r>
            <a:r>
              <a:rPr lang="el-GR" dirty="0" err="1"/>
              <a:t>δυνατότητα</a:t>
            </a:r>
            <a:r>
              <a:rPr lang="el-GR" dirty="0"/>
              <a:t>, </a:t>
            </a:r>
            <a:r>
              <a:rPr lang="el-GR" dirty="0" err="1"/>
              <a:t>εθελοντικές</a:t>
            </a:r>
            <a:r>
              <a:rPr lang="el-GR" dirty="0"/>
              <a:t> </a:t>
            </a:r>
            <a:r>
              <a:rPr lang="el-GR" dirty="0" err="1"/>
              <a:t>ομάδες</a:t>
            </a:r>
            <a:r>
              <a:rPr lang="el-GR" dirty="0"/>
              <a:t> </a:t>
            </a:r>
            <a:r>
              <a:rPr lang="el-GR" dirty="0" err="1" smtClean="0"/>
              <a:t>στήριξης</a:t>
            </a:r>
            <a:r>
              <a:rPr lang="el-GR" dirty="0" smtClean="0"/>
              <a:t> της </a:t>
            </a:r>
            <a:r>
              <a:rPr lang="el-GR" dirty="0" err="1"/>
              <a:t>μαθησιακής</a:t>
            </a:r>
            <a:r>
              <a:rPr lang="el-GR" dirty="0"/>
              <a:t> </a:t>
            </a:r>
            <a:r>
              <a:rPr lang="el-GR" dirty="0" err="1"/>
              <a:t>δραστηριότητας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err="1" smtClean="0"/>
              <a:t>συμμαθητές</a:t>
            </a:r>
            <a:endParaRPr lang="el-GR" dirty="0"/>
          </a:p>
          <a:p>
            <a:pPr>
              <a:buFont typeface="Wingdings" pitchFamily="2" charset="2"/>
              <a:buChar char="Ø"/>
            </a:pPr>
            <a:r>
              <a:rPr lang="el-GR" dirty="0" err="1"/>
              <a:t>βοηθάμε</a:t>
            </a:r>
            <a:r>
              <a:rPr lang="el-GR" dirty="0"/>
              <a:t> τα </a:t>
            </a:r>
            <a:r>
              <a:rPr lang="el-GR" dirty="0" err="1"/>
              <a:t>υπόλοιπα</a:t>
            </a:r>
            <a:r>
              <a:rPr lang="el-GR" dirty="0"/>
              <a:t> </a:t>
            </a:r>
            <a:r>
              <a:rPr lang="el-GR" dirty="0" err="1"/>
              <a:t>παιδιά</a:t>
            </a:r>
            <a:r>
              <a:rPr lang="el-GR" dirty="0"/>
              <a:t> να </a:t>
            </a:r>
            <a:r>
              <a:rPr lang="el-GR" dirty="0" err="1"/>
              <a:t>εκλάβουν</a:t>
            </a:r>
            <a:r>
              <a:rPr lang="el-GR" dirty="0"/>
              <a:t> ως </a:t>
            </a:r>
            <a:r>
              <a:rPr lang="el-GR" dirty="0" err="1"/>
              <a:t>φυσιολογική</a:t>
            </a:r>
            <a:r>
              <a:rPr lang="el-GR" dirty="0"/>
              <a:t> την </a:t>
            </a:r>
            <a:r>
              <a:rPr lang="el-GR" dirty="0" err="1" smtClean="0"/>
              <a:t>ιδιαίτερη</a:t>
            </a:r>
            <a:r>
              <a:rPr lang="el-GR" dirty="0" smtClean="0"/>
              <a:t> </a:t>
            </a:r>
            <a:r>
              <a:rPr lang="el-GR" dirty="0" err="1" smtClean="0"/>
              <a:t>μεταχείριση</a:t>
            </a:r>
            <a:r>
              <a:rPr lang="el-GR" dirty="0" smtClean="0"/>
              <a:t> </a:t>
            </a:r>
            <a:r>
              <a:rPr lang="el-GR" dirty="0"/>
              <a:t>που </a:t>
            </a:r>
            <a:r>
              <a:rPr lang="el-GR" dirty="0" err="1"/>
              <a:t>λαμβάνει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παιδί</a:t>
            </a:r>
            <a:r>
              <a:rPr lang="el-GR" dirty="0"/>
              <a:t> με Μ.Δ.</a:t>
            </a:r>
          </a:p>
          <a:p>
            <a:pPr>
              <a:buFont typeface="Wingdings" pitchFamily="2" charset="2"/>
              <a:buChar char="Ø"/>
            </a:pPr>
            <a:r>
              <a:rPr lang="el-GR" dirty="0"/>
              <a:t>Η </a:t>
            </a:r>
            <a:r>
              <a:rPr lang="el-GR" dirty="0" err="1"/>
              <a:t>συχνή</a:t>
            </a:r>
            <a:r>
              <a:rPr lang="el-GR" dirty="0"/>
              <a:t> </a:t>
            </a:r>
            <a:r>
              <a:rPr lang="el-GR" dirty="0" err="1"/>
              <a:t>επαφή</a:t>
            </a:r>
            <a:r>
              <a:rPr lang="el-GR" dirty="0"/>
              <a:t> με τους </a:t>
            </a:r>
            <a:r>
              <a:rPr lang="el-GR" dirty="0" err="1"/>
              <a:t>γονείς</a:t>
            </a:r>
            <a:r>
              <a:rPr lang="el-GR" dirty="0"/>
              <a:t> και τους </a:t>
            </a:r>
            <a:r>
              <a:rPr lang="el-GR" dirty="0" err="1"/>
              <a:t>εκπαιδευτικούς</a:t>
            </a:r>
            <a:r>
              <a:rPr lang="el-GR" dirty="0"/>
              <a:t> </a:t>
            </a:r>
            <a:r>
              <a:rPr lang="el-GR" dirty="0" err="1"/>
              <a:t>βοηθά</a:t>
            </a:r>
            <a:r>
              <a:rPr lang="el-GR" dirty="0"/>
              <a:t> </a:t>
            </a:r>
            <a:r>
              <a:rPr lang="el-GR" dirty="0" err="1"/>
              <a:t>όλη</a:t>
            </a:r>
            <a:r>
              <a:rPr lang="el-GR" dirty="0"/>
              <a:t> </a:t>
            </a:r>
            <a:r>
              <a:rPr lang="el-GR" dirty="0" smtClean="0"/>
              <a:t>την </a:t>
            </a:r>
            <a:r>
              <a:rPr lang="el-GR" dirty="0" err="1" smtClean="0"/>
              <a:t>ομάδα</a:t>
            </a:r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err="1"/>
              <a:t>μείνει</a:t>
            </a:r>
            <a:r>
              <a:rPr lang="el-GR" dirty="0"/>
              <a:t> </a:t>
            </a:r>
            <a:r>
              <a:rPr lang="el-GR" dirty="0" err="1"/>
              <a:t>κοντά</a:t>
            </a:r>
            <a:r>
              <a:rPr lang="el-GR" dirty="0"/>
              <a:t> στο </a:t>
            </a:r>
            <a:r>
              <a:rPr lang="el-GR" dirty="0" err="1"/>
              <a:t>στόχο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332656"/>
            <a:ext cx="7992888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i="1" dirty="0" err="1">
                <a:solidFill>
                  <a:srgbClr val="002060"/>
                </a:solidFill>
              </a:rPr>
              <a:t>Καθορισμός</a:t>
            </a:r>
            <a:r>
              <a:rPr lang="el-GR" i="1" dirty="0">
                <a:solidFill>
                  <a:srgbClr val="002060"/>
                </a:solidFill>
              </a:rPr>
              <a:t> και </a:t>
            </a:r>
            <a:r>
              <a:rPr lang="el-GR" i="1" dirty="0" err="1">
                <a:solidFill>
                  <a:srgbClr val="002060"/>
                </a:solidFill>
              </a:rPr>
              <a:t>ταξινόμηση</a:t>
            </a:r>
            <a:r>
              <a:rPr lang="el-GR" i="1" dirty="0">
                <a:solidFill>
                  <a:srgbClr val="002060"/>
                </a:solidFill>
              </a:rPr>
              <a:t> των </a:t>
            </a:r>
            <a:r>
              <a:rPr lang="el-GR" i="1" dirty="0" err="1">
                <a:solidFill>
                  <a:srgbClr val="002060"/>
                </a:solidFill>
              </a:rPr>
              <a:t>διδακτικών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στόχων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από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smtClean="0">
                <a:solidFill>
                  <a:srgbClr val="002060"/>
                </a:solidFill>
              </a:rPr>
              <a:t>τους </a:t>
            </a:r>
            <a:r>
              <a:rPr lang="el-GR" i="1" dirty="0" err="1" smtClean="0">
                <a:solidFill>
                  <a:srgbClr val="002060"/>
                </a:solidFill>
              </a:rPr>
              <a:t>εκπαιδευτικούς</a:t>
            </a:r>
            <a:endParaRPr lang="el-GR" i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διδαχτεί</a:t>
            </a:r>
            <a:r>
              <a:rPr lang="el-GR" dirty="0"/>
              <a:t> την </a:t>
            </a:r>
            <a:r>
              <a:rPr lang="el-GR" dirty="0" err="1"/>
              <a:t>αξία</a:t>
            </a:r>
            <a:r>
              <a:rPr lang="el-GR" dirty="0"/>
              <a:t> του </a:t>
            </a:r>
            <a:r>
              <a:rPr lang="el-GR" dirty="0" err="1"/>
              <a:t>προγραμματισμού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εκπαιδευτεί</a:t>
            </a:r>
            <a:r>
              <a:rPr lang="el-GR" dirty="0"/>
              <a:t> να </a:t>
            </a:r>
            <a:r>
              <a:rPr lang="el-GR" dirty="0" err="1"/>
              <a:t>φτιάχνει</a:t>
            </a:r>
            <a:r>
              <a:rPr lang="el-GR" dirty="0"/>
              <a:t> </a:t>
            </a:r>
            <a:r>
              <a:rPr lang="el-GR" dirty="0" err="1"/>
              <a:t>προγράμματα</a:t>
            </a:r>
            <a:r>
              <a:rPr lang="el-GR" dirty="0"/>
              <a:t> και </a:t>
            </a:r>
            <a:r>
              <a:rPr lang="el-GR" dirty="0" err="1"/>
              <a:t>λίστες</a:t>
            </a:r>
            <a:r>
              <a:rPr lang="el-GR" dirty="0"/>
              <a:t> που </a:t>
            </a:r>
            <a:r>
              <a:rPr lang="el-GR" dirty="0" smtClean="0"/>
              <a:t>του </a:t>
            </a:r>
            <a:r>
              <a:rPr lang="el-GR" dirty="0" err="1" smtClean="0"/>
              <a:t>οργανώνουν</a:t>
            </a:r>
            <a:r>
              <a:rPr lang="el-GR" dirty="0" smtClean="0"/>
              <a:t> </a:t>
            </a:r>
            <a:r>
              <a:rPr lang="el-GR" dirty="0"/>
              <a:t>το </a:t>
            </a:r>
            <a:r>
              <a:rPr lang="el-GR" dirty="0" err="1"/>
              <a:t>χρόνο</a:t>
            </a:r>
            <a:r>
              <a:rPr lang="el-GR" dirty="0"/>
              <a:t> και </a:t>
            </a:r>
            <a:r>
              <a:rPr lang="el-GR" dirty="0" err="1"/>
              <a:t>γενικότερα</a:t>
            </a:r>
            <a:r>
              <a:rPr lang="el-GR" dirty="0"/>
              <a:t> το </a:t>
            </a:r>
            <a:r>
              <a:rPr lang="el-GR" dirty="0" err="1"/>
              <a:t>πλαίσιο</a:t>
            </a:r>
            <a:r>
              <a:rPr lang="el-GR" dirty="0"/>
              <a:t> στο </a:t>
            </a:r>
            <a:r>
              <a:rPr lang="el-GR" dirty="0" err="1"/>
              <a:t>οποίο</a:t>
            </a:r>
            <a:r>
              <a:rPr lang="el-GR" dirty="0"/>
              <a:t> </a:t>
            </a:r>
            <a:r>
              <a:rPr lang="el-GR" dirty="0" err="1"/>
              <a:t>κινείται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πειθαρχεί</a:t>
            </a:r>
            <a:r>
              <a:rPr lang="el-GR" dirty="0"/>
              <a:t> στις </a:t>
            </a:r>
            <a:r>
              <a:rPr lang="el-GR" dirty="0" err="1"/>
              <a:t>απαιτήσεις</a:t>
            </a:r>
            <a:r>
              <a:rPr lang="el-GR" dirty="0"/>
              <a:t> των </a:t>
            </a:r>
            <a:r>
              <a:rPr lang="el-GR" dirty="0" err="1"/>
              <a:t>προγραμμάτων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err="1"/>
              <a:t>αυτοελέγχεται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ενισχυθεί</a:t>
            </a:r>
            <a:r>
              <a:rPr lang="el-GR" dirty="0"/>
              <a:t> η </a:t>
            </a:r>
            <a:r>
              <a:rPr lang="el-GR" dirty="0" err="1"/>
              <a:t>αυτοεκτίμηση</a:t>
            </a:r>
            <a:r>
              <a:rPr lang="el-GR" dirty="0"/>
              <a:t> και η </a:t>
            </a:r>
            <a:r>
              <a:rPr lang="el-GR" dirty="0" err="1"/>
              <a:t>ικανότητά</a:t>
            </a:r>
            <a:r>
              <a:rPr lang="el-GR" dirty="0"/>
              <a:t> του να </a:t>
            </a:r>
            <a:r>
              <a:rPr lang="el-GR" dirty="0" err="1" smtClean="0"/>
              <a:t>ολοκληρώνει</a:t>
            </a:r>
            <a:r>
              <a:rPr lang="el-GR" dirty="0" smtClean="0"/>
              <a:t> τις </a:t>
            </a:r>
            <a:r>
              <a:rPr lang="el-GR" dirty="0" err="1"/>
              <a:t>εργασίες</a:t>
            </a:r>
            <a:r>
              <a:rPr lang="el-GR" dirty="0"/>
              <a:t> του.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8064896" cy="64087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err="1"/>
              <a:t>χρησιμοποιεί</a:t>
            </a:r>
            <a:r>
              <a:rPr lang="el-GR" dirty="0"/>
              <a:t> τα </a:t>
            </a:r>
            <a:r>
              <a:rPr lang="el-GR" dirty="0" err="1"/>
              <a:t>προγράμματα</a:t>
            </a:r>
            <a:r>
              <a:rPr lang="el-GR" dirty="0"/>
              <a:t> των </a:t>
            </a:r>
            <a:r>
              <a:rPr lang="el-GR" dirty="0" err="1"/>
              <a:t>εκπαιδευτικών</a:t>
            </a:r>
            <a:r>
              <a:rPr lang="el-GR" dirty="0"/>
              <a:t> και να </a:t>
            </a:r>
            <a:r>
              <a:rPr lang="el-GR" dirty="0" smtClean="0"/>
              <a:t>τα </a:t>
            </a:r>
            <a:r>
              <a:rPr lang="el-GR" dirty="0" err="1" smtClean="0"/>
              <a:t>συμβουλεύεται</a:t>
            </a:r>
            <a:r>
              <a:rPr lang="el-GR" dirty="0" smtClean="0"/>
              <a:t> </a:t>
            </a:r>
            <a:r>
              <a:rPr lang="el-GR" dirty="0"/>
              <a:t>σαν </a:t>
            </a:r>
            <a:r>
              <a:rPr lang="el-GR" dirty="0" err="1"/>
              <a:t>σημείο</a:t>
            </a:r>
            <a:r>
              <a:rPr lang="el-GR" dirty="0"/>
              <a:t> </a:t>
            </a:r>
            <a:r>
              <a:rPr lang="el-GR" dirty="0" err="1"/>
              <a:t>αναφοράς</a:t>
            </a:r>
            <a:r>
              <a:rPr lang="el-GR" dirty="0"/>
              <a:t> </a:t>
            </a:r>
            <a:r>
              <a:rPr lang="el-GR" dirty="0" err="1"/>
              <a:t>όταν</a:t>
            </a:r>
            <a:r>
              <a:rPr lang="el-GR" dirty="0"/>
              <a:t> </a:t>
            </a:r>
            <a:r>
              <a:rPr lang="el-GR" dirty="0" err="1"/>
              <a:t>χάνεται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διδαχθεί</a:t>
            </a:r>
            <a:r>
              <a:rPr lang="el-GR" dirty="0"/>
              <a:t> στο Τ. Ε. </a:t>
            </a:r>
            <a:r>
              <a:rPr lang="el-GR" dirty="0" err="1"/>
              <a:t>ασκήσεις</a:t>
            </a:r>
            <a:r>
              <a:rPr lang="el-GR" dirty="0"/>
              <a:t> για την </a:t>
            </a:r>
            <a:r>
              <a:rPr lang="el-GR" dirty="0" err="1"/>
              <a:t>βελτίωση</a:t>
            </a:r>
            <a:r>
              <a:rPr lang="el-GR" dirty="0"/>
              <a:t> της </a:t>
            </a:r>
            <a:r>
              <a:rPr lang="el-GR" dirty="0" err="1"/>
              <a:t>μνήμης</a:t>
            </a:r>
            <a:r>
              <a:rPr lang="el-GR" dirty="0"/>
              <a:t>, </a:t>
            </a:r>
            <a:r>
              <a:rPr lang="el-GR" dirty="0" smtClean="0"/>
              <a:t>της </a:t>
            </a:r>
            <a:r>
              <a:rPr lang="el-GR" dirty="0" err="1" smtClean="0"/>
              <a:t>προσοχής</a:t>
            </a:r>
            <a:r>
              <a:rPr lang="el-GR" dirty="0"/>
              <a:t>, της </a:t>
            </a:r>
            <a:r>
              <a:rPr lang="el-GR" dirty="0" err="1"/>
              <a:t>συγκέντρωσης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/>
              <a:t>Να </a:t>
            </a:r>
            <a:r>
              <a:rPr lang="el-GR" dirty="0" err="1"/>
              <a:t>εκπαιδευτεί</a:t>
            </a:r>
            <a:r>
              <a:rPr lang="el-GR" dirty="0"/>
              <a:t> στην </a:t>
            </a:r>
            <a:r>
              <a:rPr lang="el-GR" dirty="0" err="1"/>
              <a:t>ομαδική</a:t>
            </a:r>
            <a:r>
              <a:rPr lang="el-GR" dirty="0"/>
              <a:t> </a:t>
            </a:r>
            <a:r>
              <a:rPr lang="el-GR" dirty="0" err="1"/>
              <a:t>εργασία</a:t>
            </a:r>
            <a:r>
              <a:rPr lang="el-GR" dirty="0"/>
              <a:t> για την </a:t>
            </a:r>
            <a:r>
              <a:rPr lang="el-GR" dirty="0" err="1"/>
              <a:t>ανάπτυξη</a:t>
            </a:r>
            <a:r>
              <a:rPr lang="el-GR" dirty="0"/>
              <a:t> </a:t>
            </a:r>
            <a:r>
              <a:rPr lang="el-GR" dirty="0" err="1" smtClean="0"/>
              <a:t>κινήτρων</a:t>
            </a:r>
            <a:r>
              <a:rPr lang="el-GR" dirty="0" smtClean="0"/>
              <a:t>, </a:t>
            </a:r>
            <a:r>
              <a:rPr lang="el-GR" dirty="0" err="1" smtClean="0"/>
              <a:t>κοινωνικών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/>
              <a:t>γνωστικών</a:t>
            </a:r>
            <a:r>
              <a:rPr lang="el-GR" dirty="0"/>
              <a:t> </a:t>
            </a:r>
            <a:r>
              <a:rPr lang="el-GR" dirty="0" err="1"/>
              <a:t>δεξιοτήτων</a:t>
            </a:r>
            <a:r>
              <a:rPr lang="el-G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Να </a:t>
            </a:r>
            <a:r>
              <a:rPr lang="el-GR" dirty="0" err="1"/>
              <a:t>γίνει</a:t>
            </a:r>
            <a:r>
              <a:rPr lang="el-GR" dirty="0"/>
              <a:t> </a:t>
            </a:r>
            <a:r>
              <a:rPr lang="el-GR" dirty="0" err="1"/>
              <a:t>μαθησιακή</a:t>
            </a:r>
            <a:r>
              <a:rPr lang="el-GR" dirty="0"/>
              <a:t> </a:t>
            </a:r>
            <a:r>
              <a:rPr lang="el-GR" i="1" dirty="0" err="1"/>
              <a:t>αξιολόγηση</a:t>
            </a:r>
            <a:r>
              <a:rPr lang="el-GR" i="1" dirty="0"/>
              <a:t> </a:t>
            </a:r>
            <a:r>
              <a:rPr lang="el-GR" dirty="0"/>
              <a:t>στη </a:t>
            </a:r>
            <a:r>
              <a:rPr lang="el-GR" dirty="0" err="1"/>
              <a:t>γλώσσα</a:t>
            </a:r>
            <a:r>
              <a:rPr lang="el-GR" dirty="0"/>
              <a:t> και τα </a:t>
            </a:r>
            <a:r>
              <a:rPr lang="el-GR" dirty="0" err="1"/>
              <a:t>μαθηματικά</a:t>
            </a:r>
            <a:r>
              <a:rPr lang="el-GR" dirty="0"/>
              <a:t> </a:t>
            </a:r>
            <a:r>
              <a:rPr lang="el-GR" dirty="0" smtClean="0"/>
              <a:t>και να </a:t>
            </a:r>
            <a:r>
              <a:rPr lang="el-GR" dirty="0" err="1"/>
              <a:t>οργανωθεί</a:t>
            </a:r>
            <a:r>
              <a:rPr lang="el-GR" dirty="0"/>
              <a:t> </a:t>
            </a:r>
            <a:r>
              <a:rPr lang="el-GR" dirty="0" err="1"/>
              <a:t>πρόγραμμα</a:t>
            </a:r>
            <a:r>
              <a:rPr lang="el-GR" dirty="0"/>
              <a:t> </a:t>
            </a:r>
            <a:r>
              <a:rPr lang="el-GR" i="1" dirty="0" err="1"/>
              <a:t>παρέμβασης</a:t>
            </a:r>
            <a:r>
              <a:rPr lang="el-GR" i="1" dirty="0"/>
              <a:t> </a:t>
            </a:r>
            <a:r>
              <a:rPr lang="el-GR" dirty="0"/>
              <a:t>για την </a:t>
            </a:r>
            <a:r>
              <a:rPr lang="el-GR" dirty="0" err="1"/>
              <a:t>αντιμετώπιση</a:t>
            </a:r>
            <a:r>
              <a:rPr lang="el-GR" dirty="0"/>
              <a:t> </a:t>
            </a:r>
            <a:r>
              <a:rPr lang="el-GR" dirty="0" smtClean="0"/>
              <a:t>των </a:t>
            </a:r>
            <a:r>
              <a:rPr lang="el-GR" dirty="0" err="1" smtClean="0"/>
              <a:t>ελλειμμάτων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 </a:t>
            </a:r>
            <a:r>
              <a:rPr lang="el-GR" dirty="0" err="1"/>
              <a:t>Από</a:t>
            </a:r>
            <a:r>
              <a:rPr lang="el-GR" dirty="0"/>
              <a:t> το </a:t>
            </a:r>
            <a:r>
              <a:rPr lang="el-GR" dirty="0" err="1"/>
              <a:t>πρωτόκολλο</a:t>
            </a:r>
            <a:r>
              <a:rPr lang="el-GR" dirty="0"/>
              <a:t> </a:t>
            </a:r>
            <a:r>
              <a:rPr lang="el-GR" i="1" dirty="0" err="1">
                <a:solidFill>
                  <a:srgbClr val="002060"/>
                </a:solidFill>
              </a:rPr>
              <a:t>αξιολόγησης</a:t>
            </a:r>
            <a:r>
              <a:rPr lang="el-GR" i="1" dirty="0"/>
              <a:t> </a:t>
            </a:r>
            <a:r>
              <a:rPr lang="el-GR" dirty="0" err="1"/>
              <a:t>προέκυψε</a:t>
            </a:r>
            <a:r>
              <a:rPr lang="el-GR" dirty="0"/>
              <a:t> </a:t>
            </a:r>
            <a:r>
              <a:rPr lang="el-GR" dirty="0" err="1"/>
              <a:t>ότι</a:t>
            </a:r>
            <a:r>
              <a:rPr lang="el-GR" dirty="0"/>
              <a:t> η </a:t>
            </a:r>
            <a:r>
              <a:rPr lang="el-GR" dirty="0" err="1" smtClean="0"/>
              <a:t>μεγαλύτερη</a:t>
            </a:r>
            <a:r>
              <a:rPr lang="el-GR" dirty="0" smtClean="0"/>
              <a:t> </a:t>
            </a:r>
            <a:r>
              <a:rPr lang="el-GR" dirty="0" err="1" smtClean="0"/>
              <a:t>δυσκολία</a:t>
            </a:r>
            <a:r>
              <a:rPr lang="el-GR" dirty="0" smtClean="0"/>
              <a:t> </a:t>
            </a:r>
            <a:r>
              <a:rPr lang="el-GR" dirty="0"/>
              <a:t>του </a:t>
            </a:r>
            <a:r>
              <a:rPr lang="el-GR" dirty="0" err="1"/>
              <a:t>Βασίλη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 </a:t>
            </a:r>
            <a:r>
              <a:rPr lang="el-GR" dirty="0">
                <a:solidFill>
                  <a:srgbClr val="002060"/>
                </a:solidFill>
              </a:rPr>
              <a:t>να </a:t>
            </a:r>
            <a:r>
              <a:rPr lang="el-GR" dirty="0" err="1">
                <a:solidFill>
                  <a:srgbClr val="002060"/>
                </a:solidFill>
              </a:rPr>
              <a:t>κατακτά</a:t>
            </a:r>
            <a:r>
              <a:rPr lang="el-GR" dirty="0">
                <a:solidFill>
                  <a:srgbClr val="002060"/>
                </a:solidFill>
              </a:rPr>
              <a:t> </a:t>
            </a:r>
            <a:r>
              <a:rPr lang="el-GR" dirty="0" err="1">
                <a:solidFill>
                  <a:srgbClr val="002060"/>
                </a:solidFill>
              </a:rPr>
              <a:t>μηχανισμούς</a:t>
            </a:r>
            <a:r>
              <a:rPr lang="el-GR" dirty="0">
                <a:solidFill>
                  <a:srgbClr val="002060"/>
                </a:solidFill>
              </a:rPr>
              <a:t> </a:t>
            </a:r>
            <a:r>
              <a:rPr lang="el-GR" dirty="0" err="1">
                <a:solidFill>
                  <a:srgbClr val="002060"/>
                </a:solidFill>
              </a:rPr>
              <a:t>μάθησης</a:t>
            </a:r>
            <a:r>
              <a:rPr lang="el-GR" dirty="0">
                <a:solidFill>
                  <a:srgbClr val="002060"/>
                </a:solidFill>
              </a:rPr>
              <a:t> και </a:t>
            </a:r>
            <a:r>
              <a:rPr lang="el-GR" dirty="0" smtClean="0">
                <a:solidFill>
                  <a:srgbClr val="002060"/>
                </a:solidFill>
              </a:rPr>
              <a:t>να </a:t>
            </a:r>
            <a:r>
              <a:rPr lang="el-GR" dirty="0" err="1" smtClean="0">
                <a:solidFill>
                  <a:srgbClr val="002060"/>
                </a:solidFill>
              </a:rPr>
              <a:t>ολοκληρώνει</a:t>
            </a:r>
            <a:r>
              <a:rPr lang="el-GR" dirty="0" smtClean="0">
                <a:solidFill>
                  <a:srgbClr val="002060"/>
                </a:solidFill>
              </a:rPr>
              <a:t> </a:t>
            </a:r>
            <a:r>
              <a:rPr lang="el-GR" dirty="0">
                <a:solidFill>
                  <a:srgbClr val="002060"/>
                </a:solidFill>
              </a:rPr>
              <a:t>μια </a:t>
            </a:r>
            <a:r>
              <a:rPr lang="el-GR" dirty="0" err="1">
                <a:solidFill>
                  <a:srgbClr val="002060"/>
                </a:solidFill>
              </a:rPr>
              <a:t>εργασία</a:t>
            </a:r>
            <a:r>
              <a:rPr lang="el-GR" dirty="0">
                <a:solidFill>
                  <a:srgbClr val="002060"/>
                </a:solidFill>
              </a:rPr>
              <a:t> </a:t>
            </a:r>
            <a:r>
              <a:rPr lang="el-GR" dirty="0" err="1">
                <a:solidFill>
                  <a:srgbClr val="002060"/>
                </a:solidFill>
              </a:rPr>
              <a:t>διατηρώντας</a:t>
            </a:r>
            <a:r>
              <a:rPr lang="el-GR" dirty="0">
                <a:solidFill>
                  <a:srgbClr val="002060"/>
                </a:solidFill>
              </a:rPr>
              <a:t> το </a:t>
            </a:r>
            <a:r>
              <a:rPr lang="el-GR" dirty="0" err="1">
                <a:solidFill>
                  <a:srgbClr val="002060"/>
                </a:solidFill>
              </a:rPr>
              <a:t>κίνητρο</a:t>
            </a:r>
            <a:r>
              <a:rPr lang="el-GR" dirty="0">
                <a:solidFill>
                  <a:srgbClr val="002060"/>
                </a:solidFill>
              </a:rPr>
              <a:t> και την </a:t>
            </a:r>
            <a:r>
              <a:rPr lang="el-GR" dirty="0" err="1" smtClean="0">
                <a:solidFill>
                  <a:srgbClr val="002060"/>
                </a:solidFill>
              </a:rPr>
              <a:t>αυτοπεποίθησή</a:t>
            </a:r>
            <a:r>
              <a:rPr lang="el-GR" dirty="0" smtClean="0">
                <a:solidFill>
                  <a:srgbClr val="002060"/>
                </a:solidFill>
              </a:rPr>
              <a:t> του.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Ακολούθησε</a:t>
            </a:r>
            <a:r>
              <a:rPr lang="el-GR" dirty="0" smtClean="0"/>
              <a:t> </a:t>
            </a:r>
            <a:r>
              <a:rPr lang="el-GR" dirty="0" err="1"/>
              <a:t>εκτενής</a:t>
            </a:r>
            <a:r>
              <a:rPr lang="el-GR" dirty="0"/>
              <a:t> </a:t>
            </a:r>
            <a:r>
              <a:rPr lang="el-GR" dirty="0" err="1"/>
              <a:t>συζήτηση</a:t>
            </a:r>
            <a:r>
              <a:rPr lang="el-GR" dirty="0"/>
              <a:t> για το </a:t>
            </a:r>
            <a:r>
              <a:rPr lang="el-GR" dirty="0" err="1"/>
              <a:t>πλαίσιο</a:t>
            </a:r>
            <a:r>
              <a:rPr lang="el-GR" dirty="0"/>
              <a:t> των </a:t>
            </a:r>
            <a:r>
              <a:rPr lang="el-GR" dirty="0" err="1"/>
              <a:t>στόχων</a:t>
            </a:r>
            <a:r>
              <a:rPr lang="el-GR" dirty="0"/>
              <a:t> που </a:t>
            </a:r>
            <a:r>
              <a:rPr lang="el-GR" dirty="0" err="1" smtClean="0"/>
              <a:t>από</a:t>
            </a:r>
            <a:r>
              <a:rPr lang="el-GR" dirty="0" smtClean="0"/>
              <a:t> </a:t>
            </a:r>
            <a:r>
              <a:rPr lang="el-GR" dirty="0" err="1" smtClean="0"/>
              <a:t>κοινού</a:t>
            </a:r>
            <a:r>
              <a:rPr lang="el-GR" dirty="0" smtClean="0"/>
              <a:t> </a:t>
            </a:r>
            <a:r>
              <a:rPr lang="el-GR" dirty="0"/>
              <a:t>οι </a:t>
            </a:r>
            <a:r>
              <a:rPr lang="el-GR" dirty="0" err="1"/>
              <a:t>εκπαιδευτικοί</a:t>
            </a:r>
            <a:r>
              <a:rPr lang="el-GR" dirty="0"/>
              <a:t> </a:t>
            </a:r>
            <a:r>
              <a:rPr lang="el-GR" dirty="0" smtClean="0"/>
              <a:t> έθεσαν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7848872" cy="6264696"/>
          </a:xfrm>
        </p:spPr>
        <p:txBody>
          <a:bodyPr>
            <a:normAutofit/>
          </a:bodyPr>
          <a:lstStyle/>
          <a:p>
            <a:r>
              <a:rPr lang="el-GR" dirty="0" err="1" smtClean="0"/>
              <a:t>Παιδιά</a:t>
            </a:r>
            <a:r>
              <a:rPr lang="el-GR" dirty="0" smtClean="0"/>
              <a:t> </a:t>
            </a:r>
            <a:r>
              <a:rPr lang="el-GR" dirty="0"/>
              <a:t>με Δ.Ε.Π/Υ. </a:t>
            </a:r>
            <a:r>
              <a:rPr lang="el-GR" dirty="0" err="1"/>
              <a:t>υπάρχουν</a:t>
            </a:r>
            <a:r>
              <a:rPr lang="el-GR" dirty="0"/>
              <a:t> σε </a:t>
            </a:r>
            <a:r>
              <a:rPr lang="el-GR" dirty="0" err="1"/>
              <a:t>πολλές</a:t>
            </a:r>
            <a:r>
              <a:rPr lang="el-GR" dirty="0"/>
              <a:t> </a:t>
            </a:r>
            <a:r>
              <a:rPr lang="el-GR" dirty="0" err="1"/>
              <a:t>τάξεις</a:t>
            </a:r>
            <a:r>
              <a:rPr lang="el-GR" dirty="0"/>
              <a:t>, </a:t>
            </a:r>
            <a:r>
              <a:rPr lang="el-GR" dirty="0" err="1" smtClean="0"/>
              <a:t>συνήθως</a:t>
            </a:r>
            <a:r>
              <a:rPr lang="el-GR" dirty="0" smtClean="0"/>
              <a:t> δεν </a:t>
            </a:r>
            <a:r>
              <a:rPr lang="el-GR" dirty="0" err="1"/>
              <a:t>αναγνωρίζονται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τους </a:t>
            </a:r>
            <a:r>
              <a:rPr lang="el-GR" dirty="0" err="1"/>
              <a:t>εκπαιδευτικούς</a:t>
            </a:r>
            <a:r>
              <a:rPr lang="el-GR" dirty="0"/>
              <a:t> </a:t>
            </a:r>
            <a:r>
              <a:rPr lang="el-GR" dirty="0" err="1" smtClean="0"/>
              <a:t>γιατί</a:t>
            </a:r>
            <a:endParaRPr lang="el-GR" dirty="0" smtClean="0"/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 </a:t>
            </a:r>
            <a:r>
              <a:rPr lang="el-GR" dirty="0"/>
              <a:t>η </a:t>
            </a:r>
            <a:r>
              <a:rPr lang="el-GR" dirty="0" err="1" smtClean="0"/>
              <a:t>συμπτωματολογία</a:t>
            </a:r>
            <a:r>
              <a:rPr lang="el-GR" dirty="0" smtClean="0"/>
              <a:t> </a:t>
            </a:r>
            <a:r>
              <a:rPr lang="el-GR" dirty="0" err="1" smtClean="0"/>
              <a:t>είναι</a:t>
            </a:r>
            <a:r>
              <a:rPr lang="el-GR" dirty="0" smtClean="0"/>
              <a:t> </a:t>
            </a:r>
            <a:r>
              <a:rPr lang="el-GR" dirty="0" err="1"/>
              <a:t>διαφορετική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τυπικό</a:t>
            </a:r>
            <a:r>
              <a:rPr lang="el-GR" dirty="0"/>
              <a:t> </a:t>
            </a:r>
            <a:r>
              <a:rPr lang="el-GR" dirty="0" err="1"/>
              <a:t>δείγμα</a:t>
            </a:r>
            <a:r>
              <a:rPr lang="el-GR" dirty="0"/>
              <a:t> </a:t>
            </a:r>
            <a:r>
              <a:rPr lang="el-GR" dirty="0" err="1"/>
              <a:t>δυσλεξίας</a:t>
            </a:r>
            <a:r>
              <a:rPr lang="el-GR" dirty="0"/>
              <a:t>, </a:t>
            </a:r>
            <a:endParaRPr lang="el-GR" dirty="0" smtClean="0"/>
          </a:p>
          <a:p>
            <a:pPr>
              <a:buFont typeface="Wingdings" pitchFamily="2" charset="2"/>
              <a:buChar char="v"/>
            </a:pPr>
            <a:r>
              <a:rPr lang="el-GR" dirty="0" err="1" smtClean="0"/>
              <a:t>ταλαιπωρούν</a:t>
            </a:r>
            <a:r>
              <a:rPr lang="el-GR" dirty="0" smtClean="0"/>
              <a:t> και </a:t>
            </a:r>
            <a:r>
              <a:rPr lang="el-GR" dirty="0" err="1" smtClean="0"/>
              <a:t>εκνευρίζουν</a:t>
            </a:r>
            <a:r>
              <a:rPr lang="el-GR" dirty="0" smtClean="0"/>
              <a:t> </a:t>
            </a:r>
            <a:r>
              <a:rPr lang="el-GR" dirty="0"/>
              <a:t>τους </a:t>
            </a:r>
            <a:r>
              <a:rPr lang="el-GR" dirty="0" err="1"/>
              <a:t>εκπαιδευτικούς</a:t>
            </a:r>
            <a:r>
              <a:rPr lang="el-GR" dirty="0"/>
              <a:t> με την </a:t>
            </a:r>
            <a:r>
              <a:rPr lang="el-GR" dirty="0" err="1"/>
              <a:t>συμπεριφορά</a:t>
            </a:r>
            <a:r>
              <a:rPr lang="el-GR" dirty="0"/>
              <a:t> τους </a:t>
            </a:r>
            <a:endParaRPr lang="el-GR" dirty="0" smtClean="0"/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και </a:t>
            </a:r>
            <a:r>
              <a:rPr lang="el-GR" dirty="0" err="1"/>
              <a:t>φυσικά</a:t>
            </a:r>
            <a:r>
              <a:rPr lang="el-GR" dirty="0"/>
              <a:t> </a:t>
            </a:r>
            <a:r>
              <a:rPr lang="el-GR" dirty="0" err="1" smtClean="0"/>
              <a:t>είναι</a:t>
            </a:r>
            <a:r>
              <a:rPr lang="el-GR" dirty="0" smtClean="0"/>
              <a:t> τα </a:t>
            </a:r>
            <a:r>
              <a:rPr lang="el-GR" dirty="0"/>
              <a:t>πιο </a:t>
            </a:r>
            <a:r>
              <a:rPr lang="el-GR" dirty="0" err="1"/>
              <a:t>παρεξηγημένα</a:t>
            </a:r>
            <a:r>
              <a:rPr lang="el-GR" dirty="0"/>
              <a:t> </a:t>
            </a:r>
            <a:r>
              <a:rPr lang="el-GR" dirty="0" err="1"/>
              <a:t>παιδιά</a:t>
            </a:r>
            <a:r>
              <a:rPr lang="el-GR" dirty="0"/>
              <a:t> από όλες τις </a:t>
            </a:r>
            <a:r>
              <a:rPr lang="el-GR" dirty="0" err="1"/>
              <a:t>περιπτώσεις</a:t>
            </a:r>
            <a:r>
              <a:rPr lang="el-GR" dirty="0"/>
              <a:t> </a:t>
            </a:r>
            <a:r>
              <a:rPr lang="el-GR" dirty="0" err="1"/>
              <a:t>παιδιών</a:t>
            </a:r>
            <a:r>
              <a:rPr lang="el-GR" dirty="0"/>
              <a:t> με Μ.Δ.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51520" y="332656"/>
          <a:ext cx="799288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88640"/>
            <a:ext cx="7992888" cy="6192688"/>
          </a:xfrm>
        </p:spPr>
        <p:txBody>
          <a:bodyPr>
            <a:normAutofit/>
          </a:bodyPr>
          <a:lstStyle/>
          <a:p>
            <a:r>
              <a:rPr lang="el-GR" dirty="0"/>
              <a:t>Πριν </a:t>
            </a:r>
            <a:r>
              <a:rPr lang="el-GR" dirty="0" err="1"/>
              <a:t>παρουσιαστεί</a:t>
            </a:r>
            <a:r>
              <a:rPr lang="el-GR" dirty="0"/>
              <a:t> η </a:t>
            </a:r>
            <a:r>
              <a:rPr lang="el-GR" dirty="0" err="1"/>
              <a:t>περίπτωση</a:t>
            </a:r>
            <a:r>
              <a:rPr lang="el-GR" dirty="0"/>
              <a:t> του </a:t>
            </a:r>
            <a:r>
              <a:rPr lang="el-GR" dirty="0" err="1"/>
              <a:t>Βασίλη</a:t>
            </a:r>
            <a:r>
              <a:rPr lang="el-GR" dirty="0"/>
              <a:t>, </a:t>
            </a:r>
            <a:r>
              <a:rPr lang="el-GR" dirty="0" err="1"/>
              <a:t>έγιναν</a:t>
            </a:r>
            <a:r>
              <a:rPr lang="el-GR" dirty="0"/>
              <a:t> </a:t>
            </a:r>
            <a:r>
              <a:rPr lang="el-GR" dirty="0" err="1"/>
              <a:t>βιωματικές</a:t>
            </a:r>
            <a:r>
              <a:rPr lang="el-GR" dirty="0"/>
              <a:t> </a:t>
            </a:r>
            <a:r>
              <a:rPr lang="el-GR" dirty="0" err="1" smtClean="0"/>
              <a:t>ασκήσεις</a:t>
            </a:r>
            <a:r>
              <a:rPr lang="el-GR" dirty="0" smtClean="0"/>
              <a:t> με </a:t>
            </a:r>
            <a:r>
              <a:rPr lang="el-GR" dirty="0"/>
              <a:t>την </a:t>
            </a:r>
            <a:r>
              <a:rPr lang="el-GR" dirty="0" err="1"/>
              <a:t>συμμετοχή</a:t>
            </a:r>
            <a:r>
              <a:rPr lang="el-GR" dirty="0"/>
              <a:t> </a:t>
            </a:r>
            <a:r>
              <a:rPr lang="el-GR" dirty="0" err="1"/>
              <a:t>όλων</a:t>
            </a:r>
            <a:r>
              <a:rPr lang="el-GR" dirty="0"/>
              <a:t> των </a:t>
            </a:r>
            <a:r>
              <a:rPr lang="el-GR" dirty="0" smtClean="0"/>
              <a:t>εκπαιδευτικών </a:t>
            </a:r>
            <a:endParaRPr lang="el-GR" dirty="0" smtClean="0"/>
          </a:p>
          <a:p>
            <a:r>
              <a:rPr lang="el-GR" dirty="0" err="1" smtClean="0"/>
              <a:t>Στόχος</a:t>
            </a:r>
            <a:r>
              <a:rPr lang="el-GR" dirty="0" smtClean="0"/>
              <a:t> η </a:t>
            </a:r>
            <a:r>
              <a:rPr lang="el-GR" dirty="0" err="1"/>
              <a:t>κατανόηση</a:t>
            </a:r>
            <a:r>
              <a:rPr lang="el-GR" dirty="0"/>
              <a:t> </a:t>
            </a:r>
            <a:r>
              <a:rPr lang="el-GR" dirty="0" smtClean="0"/>
              <a:t>των </a:t>
            </a:r>
            <a:r>
              <a:rPr lang="el-GR" dirty="0" err="1" smtClean="0"/>
              <a:t>δυσκολιών</a:t>
            </a:r>
            <a:r>
              <a:rPr lang="el-GR" dirty="0" smtClean="0"/>
              <a:t> </a:t>
            </a:r>
            <a:r>
              <a:rPr lang="el-GR" dirty="0"/>
              <a:t>που </a:t>
            </a:r>
            <a:r>
              <a:rPr lang="el-GR" dirty="0" err="1"/>
              <a:t>βιώνει</a:t>
            </a:r>
            <a:r>
              <a:rPr lang="el-GR" dirty="0"/>
              <a:t> το </a:t>
            </a:r>
            <a:r>
              <a:rPr lang="el-GR" dirty="0" err="1"/>
              <a:t>παιδί</a:t>
            </a:r>
            <a:r>
              <a:rPr lang="el-GR" dirty="0"/>
              <a:t> με Δ.Ε.Π/Υ. </a:t>
            </a:r>
            <a:r>
              <a:rPr lang="el-GR" dirty="0" err="1"/>
              <a:t>όταν</a:t>
            </a:r>
            <a:r>
              <a:rPr lang="el-GR" dirty="0"/>
              <a:t> </a:t>
            </a:r>
            <a:r>
              <a:rPr lang="el-GR" dirty="0" err="1"/>
              <a:t>καλείται</a:t>
            </a:r>
            <a:r>
              <a:rPr lang="el-GR" dirty="0"/>
              <a:t> να </a:t>
            </a:r>
            <a:r>
              <a:rPr lang="el-GR" dirty="0" err="1" smtClean="0"/>
              <a:t>ανταποκριθεί</a:t>
            </a:r>
            <a:r>
              <a:rPr lang="el-GR" dirty="0" smtClean="0"/>
              <a:t> στις </a:t>
            </a:r>
            <a:r>
              <a:rPr lang="el-GR" dirty="0" err="1"/>
              <a:t>απαιτήσεις</a:t>
            </a:r>
            <a:r>
              <a:rPr lang="el-GR" dirty="0"/>
              <a:t> του </a:t>
            </a:r>
            <a:r>
              <a:rPr lang="el-GR" dirty="0" err="1"/>
              <a:t>Αναλυτικού</a:t>
            </a:r>
            <a:r>
              <a:rPr lang="el-GR" dirty="0"/>
              <a:t> </a:t>
            </a:r>
            <a:r>
              <a:rPr lang="el-GR" dirty="0" err="1"/>
              <a:t>Προγράμματος</a:t>
            </a:r>
            <a:r>
              <a:rPr lang="el-GR" dirty="0"/>
              <a:t> </a:t>
            </a:r>
            <a:r>
              <a:rPr lang="el-GR" dirty="0" err="1"/>
              <a:t>μέσα</a:t>
            </a:r>
            <a:r>
              <a:rPr lang="el-GR" dirty="0"/>
              <a:t> στο </a:t>
            </a:r>
            <a:r>
              <a:rPr lang="el-GR" dirty="0" err="1"/>
              <a:t>πλαίσιο</a:t>
            </a:r>
            <a:r>
              <a:rPr lang="el-GR" dirty="0"/>
              <a:t> </a:t>
            </a:r>
            <a:r>
              <a:rPr lang="el-GR" dirty="0" smtClean="0"/>
              <a:t>της </a:t>
            </a:r>
            <a:r>
              <a:rPr lang="el-GR" dirty="0" err="1" smtClean="0"/>
              <a:t>κανονικής</a:t>
            </a:r>
            <a:r>
              <a:rPr lang="el-GR" dirty="0" smtClean="0"/>
              <a:t> </a:t>
            </a:r>
            <a:r>
              <a:rPr lang="el-GR" dirty="0" err="1" smtClean="0"/>
              <a:t>τάξης</a:t>
            </a:r>
            <a:endParaRPr lang="el-GR" dirty="0" smtClean="0"/>
          </a:p>
          <a:p>
            <a:r>
              <a:rPr lang="el-GR" dirty="0" smtClean="0"/>
              <a:t>Εκεί </a:t>
            </a:r>
            <a:r>
              <a:rPr lang="el-GR" dirty="0" smtClean="0"/>
              <a:t>τα </a:t>
            </a:r>
            <a:r>
              <a:rPr lang="el-GR" dirty="0" err="1"/>
              <a:t>ερεθίσματα</a:t>
            </a:r>
            <a:r>
              <a:rPr lang="el-GR" dirty="0"/>
              <a:t> και οι </a:t>
            </a:r>
            <a:r>
              <a:rPr lang="el-GR" dirty="0" err="1"/>
              <a:t>παρεμβολές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 </a:t>
            </a:r>
            <a:r>
              <a:rPr lang="el-GR" dirty="0" err="1" smtClean="0"/>
              <a:t>πολλές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 err="1"/>
              <a:t>ίδιο</a:t>
            </a:r>
            <a:r>
              <a:rPr lang="el-GR" dirty="0"/>
              <a:t> δεν </a:t>
            </a:r>
            <a:r>
              <a:rPr lang="el-GR" dirty="0" err="1"/>
              <a:t>έχει</a:t>
            </a:r>
            <a:r>
              <a:rPr lang="el-GR" dirty="0"/>
              <a:t> </a:t>
            </a:r>
            <a:r>
              <a:rPr lang="el-GR" dirty="0" err="1"/>
              <a:t>εκπαιδευτεί</a:t>
            </a:r>
            <a:r>
              <a:rPr lang="el-GR" dirty="0"/>
              <a:t> στην </a:t>
            </a:r>
            <a:r>
              <a:rPr lang="el-GR" dirty="0" err="1"/>
              <a:t>εστίαση</a:t>
            </a:r>
            <a:r>
              <a:rPr lang="el-GR" dirty="0"/>
              <a:t> του </a:t>
            </a:r>
            <a:r>
              <a:rPr lang="el-GR" dirty="0" err="1"/>
              <a:t>σημαντικού</a:t>
            </a:r>
            <a:r>
              <a:rPr lang="el-GR" dirty="0"/>
              <a:t> </a:t>
            </a:r>
            <a:r>
              <a:rPr lang="el-GR" dirty="0" err="1" smtClean="0"/>
              <a:t>ερεθίσματος</a:t>
            </a:r>
            <a:r>
              <a:rPr lang="el-GR" dirty="0" smtClean="0"/>
              <a:t>.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88640"/>
            <a:ext cx="7992888" cy="6336704"/>
          </a:xfrm>
        </p:spPr>
        <p:txBody>
          <a:bodyPr>
            <a:normAutofit/>
          </a:bodyPr>
          <a:lstStyle/>
          <a:p>
            <a:r>
              <a:rPr lang="el-GR" b="1" i="1" dirty="0" err="1"/>
              <a:t>Βασίλης</a:t>
            </a:r>
            <a:r>
              <a:rPr lang="el-GR" b="1" i="1" dirty="0"/>
              <a:t>, 10 </a:t>
            </a:r>
            <a:r>
              <a:rPr lang="el-GR" b="1" dirty="0" err="1"/>
              <a:t>ετών</a:t>
            </a:r>
            <a:r>
              <a:rPr lang="el-GR" b="1" dirty="0"/>
              <a:t>: </a:t>
            </a:r>
            <a:r>
              <a:rPr lang="el-GR" dirty="0"/>
              <a:t>ο </a:t>
            </a:r>
            <a:r>
              <a:rPr lang="el-GR" dirty="0" err="1"/>
              <a:t>Βασίλης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κεφάτο</a:t>
            </a:r>
            <a:r>
              <a:rPr lang="el-GR" dirty="0"/>
              <a:t> </a:t>
            </a:r>
            <a:r>
              <a:rPr lang="el-GR" dirty="0" err="1"/>
              <a:t>παιδί</a:t>
            </a:r>
            <a:r>
              <a:rPr lang="el-GR" dirty="0"/>
              <a:t>, με </a:t>
            </a:r>
            <a:r>
              <a:rPr lang="el-GR" dirty="0" err="1" smtClean="0"/>
              <a:t>ιδιαίτερα</a:t>
            </a:r>
            <a:r>
              <a:rPr lang="el-GR" dirty="0" smtClean="0"/>
              <a:t> </a:t>
            </a:r>
            <a:r>
              <a:rPr lang="el-GR" dirty="0" err="1" smtClean="0"/>
              <a:t>ανεπτυγμένο</a:t>
            </a:r>
            <a:r>
              <a:rPr lang="el-GR" dirty="0" smtClean="0"/>
              <a:t> </a:t>
            </a:r>
            <a:r>
              <a:rPr lang="el-GR" dirty="0" err="1" smtClean="0"/>
              <a:t>χιούμορ</a:t>
            </a:r>
            <a:endParaRPr lang="el-GR" dirty="0" smtClean="0"/>
          </a:p>
          <a:p>
            <a:r>
              <a:rPr lang="el-GR" dirty="0" smtClean="0"/>
              <a:t> </a:t>
            </a:r>
            <a:r>
              <a:rPr lang="el-GR" dirty="0" err="1"/>
              <a:t>έχει</a:t>
            </a:r>
            <a:r>
              <a:rPr lang="el-GR" dirty="0"/>
              <a:t> </a:t>
            </a:r>
            <a:r>
              <a:rPr lang="el-GR" dirty="0" err="1"/>
              <a:t>πολλά</a:t>
            </a:r>
            <a:r>
              <a:rPr lang="el-GR" dirty="0"/>
              <a:t> </a:t>
            </a:r>
            <a:r>
              <a:rPr lang="el-GR" dirty="0" err="1"/>
              <a:t>εξωσχολικά</a:t>
            </a:r>
            <a:r>
              <a:rPr lang="el-GR" dirty="0"/>
              <a:t> </a:t>
            </a:r>
            <a:r>
              <a:rPr lang="el-GR" dirty="0" err="1"/>
              <a:t>ενδιαφέροντα</a:t>
            </a:r>
            <a:r>
              <a:rPr lang="el-GR" dirty="0"/>
              <a:t> (</a:t>
            </a:r>
            <a:r>
              <a:rPr lang="el-GR" dirty="0" err="1" smtClean="0"/>
              <a:t>αθλητισμό</a:t>
            </a:r>
            <a:r>
              <a:rPr lang="el-GR" dirty="0" smtClean="0"/>
              <a:t>, </a:t>
            </a:r>
            <a:r>
              <a:rPr lang="el-GR" dirty="0" err="1" smtClean="0"/>
              <a:t>μουσική</a:t>
            </a:r>
            <a:r>
              <a:rPr lang="el-GR" dirty="0"/>
              <a:t>) </a:t>
            </a:r>
          </a:p>
          <a:p>
            <a:r>
              <a:rPr lang="el-GR" dirty="0" smtClean="0"/>
              <a:t> </a:t>
            </a:r>
            <a:r>
              <a:rPr lang="el-GR" dirty="0" err="1"/>
              <a:t>μόνιμο</a:t>
            </a:r>
            <a:r>
              <a:rPr lang="el-GR" dirty="0"/>
              <a:t> </a:t>
            </a:r>
            <a:r>
              <a:rPr lang="el-GR" dirty="0" err="1"/>
              <a:t>άγχος</a:t>
            </a:r>
            <a:r>
              <a:rPr lang="el-GR" dirty="0"/>
              <a:t> για το </a:t>
            </a:r>
            <a:r>
              <a:rPr lang="el-GR" dirty="0" err="1"/>
              <a:t>σχολείο</a:t>
            </a:r>
            <a:r>
              <a:rPr lang="el-GR" dirty="0"/>
              <a:t>, το </a:t>
            </a:r>
            <a:r>
              <a:rPr lang="el-GR" dirty="0" err="1"/>
              <a:t>οποίο</a:t>
            </a:r>
            <a:r>
              <a:rPr lang="el-GR" dirty="0"/>
              <a:t> </a:t>
            </a:r>
            <a:r>
              <a:rPr lang="el-GR" dirty="0" err="1"/>
              <a:t>πολλές</a:t>
            </a:r>
            <a:r>
              <a:rPr lang="el-GR" dirty="0"/>
              <a:t> </a:t>
            </a:r>
            <a:r>
              <a:rPr lang="el-GR" dirty="0" err="1" smtClean="0"/>
              <a:t>φορές</a:t>
            </a:r>
            <a:r>
              <a:rPr lang="el-GR" dirty="0" smtClean="0"/>
              <a:t> </a:t>
            </a:r>
            <a:r>
              <a:rPr lang="el-GR" dirty="0" err="1" smtClean="0"/>
              <a:t>εκδηλώνεται</a:t>
            </a:r>
            <a:r>
              <a:rPr lang="el-GR" dirty="0" smtClean="0"/>
              <a:t> </a:t>
            </a:r>
            <a:r>
              <a:rPr lang="el-GR" dirty="0"/>
              <a:t>με </a:t>
            </a:r>
            <a:r>
              <a:rPr lang="el-GR" dirty="0" err="1"/>
              <a:t>σωματοποίηση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 err="1"/>
              <a:t>Βασίλης</a:t>
            </a:r>
            <a:r>
              <a:rPr lang="el-GR" dirty="0"/>
              <a:t>, αν και </a:t>
            </a:r>
            <a:r>
              <a:rPr lang="el-GR" dirty="0" err="1"/>
              <a:t>προέρχεται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smtClean="0"/>
              <a:t>μια </a:t>
            </a:r>
            <a:r>
              <a:rPr lang="el-GR" dirty="0" err="1" smtClean="0"/>
              <a:t>οικογένεια</a:t>
            </a:r>
            <a:r>
              <a:rPr lang="el-GR" dirty="0" smtClean="0"/>
              <a:t> </a:t>
            </a:r>
            <a:r>
              <a:rPr lang="el-GR" dirty="0"/>
              <a:t>με </a:t>
            </a:r>
            <a:r>
              <a:rPr lang="el-GR" dirty="0" err="1"/>
              <a:t>υψηλό</a:t>
            </a:r>
            <a:r>
              <a:rPr lang="el-GR" dirty="0"/>
              <a:t> </a:t>
            </a:r>
            <a:r>
              <a:rPr lang="el-GR" dirty="0" err="1"/>
              <a:t>κοινωνικοοικονομικό</a:t>
            </a:r>
            <a:r>
              <a:rPr lang="el-GR" dirty="0"/>
              <a:t> </a:t>
            </a:r>
            <a:r>
              <a:rPr lang="el-GR" dirty="0" err="1"/>
              <a:t>επίπεδο</a:t>
            </a:r>
            <a:r>
              <a:rPr lang="el-GR" dirty="0"/>
              <a:t> δεν </a:t>
            </a:r>
            <a:r>
              <a:rPr lang="el-GR" dirty="0" err="1"/>
              <a:t>διαγνώστηκε</a:t>
            </a:r>
            <a:r>
              <a:rPr lang="el-GR" dirty="0"/>
              <a:t> για </a:t>
            </a:r>
            <a:r>
              <a:rPr lang="el-GR" dirty="0" smtClean="0"/>
              <a:t>τις </a:t>
            </a:r>
            <a:r>
              <a:rPr lang="el-GR" dirty="0" err="1" smtClean="0"/>
              <a:t>δυσκολίες</a:t>
            </a:r>
            <a:r>
              <a:rPr lang="el-GR" dirty="0" smtClean="0"/>
              <a:t> </a:t>
            </a:r>
            <a:r>
              <a:rPr lang="el-GR" dirty="0"/>
              <a:t>που </a:t>
            </a:r>
            <a:r>
              <a:rPr lang="el-GR" dirty="0" err="1"/>
              <a:t>εμφάνιζε</a:t>
            </a:r>
            <a:r>
              <a:rPr lang="el-GR" dirty="0"/>
              <a:t> </a:t>
            </a:r>
            <a:r>
              <a:rPr lang="el-GR" dirty="0" err="1"/>
              <a:t>παρά</a:t>
            </a:r>
            <a:r>
              <a:rPr lang="el-GR" dirty="0"/>
              <a:t> </a:t>
            </a:r>
            <a:r>
              <a:rPr lang="el-GR" dirty="0" err="1"/>
              <a:t>μόνο</a:t>
            </a:r>
            <a:r>
              <a:rPr lang="el-GR" dirty="0"/>
              <a:t> στην Δ΄ </a:t>
            </a:r>
            <a:r>
              <a:rPr lang="el-GR" dirty="0" err="1"/>
              <a:t>Δημοτικού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Τον </a:t>
            </a:r>
            <a:r>
              <a:rPr lang="el-GR" dirty="0" err="1"/>
              <a:t>τελευταίο</a:t>
            </a:r>
            <a:r>
              <a:rPr lang="el-GR" dirty="0"/>
              <a:t> </a:t>
            </a:r>
            <a:r>
              <a:rPr lang="el-GR" dirty="0" err="1" smtClean="0"/>
              <a:t>μήνα</a:t>
            </a:r>
            <a:r>
              <a:rPr lang="el-GR" dirty="0" smtClean="0"/>
              <a:t> </a:t>
            </a:r>
            <a:r>
              <a:rPr lang="el-GR" dirty="0" err="1" smtClean="0"/>
              <a:t>παρακολουθεί</a:t>
            </a:r>
            <a:r>
              <a:rPr lang="el-GR" dirty="0" smtClean="0"/>
              <a:t> </a:t>
            </a:r>
            <a:r>
              <a:rPr lang="el-GR" dirty="0"/>
              <a:t>το </a:t>
            </a:r>
            <a:r>
              <a:rPr lang="el-GR" dirty="0" err="1"/>
              <a:t>τμήμα</a:t>
            </a:r>
            <a:r>
              <a:rPr lang="el-GR" dirty="0"/>
              <a:t> </a:t>
            </a:r>
            <a:r>
              <a:rPr lang="el-GR" dirty="0" err="1"/>
              <a:t>ένταξης</a:t>
            </a:r>
            <a:r>
              <a:rPr lang="el-GR" dirty="0"/>
              <a:t>, μια </a:t>
            </a:r>
            <a:r>
              <a:rPr lang="el-GR" dirty="0" err="1"/>
              <a:t>ώρα</a:t>
            </a:r>
            <a:r>
              <a:rPr lang="el-GR" dirty="0"/>
              <a:t> την </a:t>
            </a:r>
            <a:r>
              <a:rPr lang="el-GR" dirty="0" err="1"/>
              <a:t>ημέρα</a:t>
            </a:r>
            <a:r>
              <a:rPr lang="el-GR" dirty="0"/>
              <a:t>, </a:t>
            </a:r>
            <a:r>
              <a:rPr lang="el-GR" dirty="0" err="1"/>
              <a:t>ενώ</a:t>
            </a:r>
            <a:r>
              <a:rPr lang="el-GR" dirty="0"/>
              <a:t> τη </a:t>
            </a:r>
            <a:r>
              <a:rPr lang="el-GR" dirty="0" err="1"/>
              <a:t>φοίτησή</a:t>
            </a:r>
            <a:r>
              <a:rPr lang="el-GR" dirty="0"/>
              <a:t> </a:t>
            </a:r>
            <a:r>
              <a:rPr lang="el-GR" i="1" dirty="0" smtClean="0"/>
              <a:t>του</a:t>
            </a:r>
            <a:r>
              <a:rPr lang="el-GR" dirty="0" smtClean="0"/>
              <a:t> </a:t>
            </a:r>
            <a:r>
              <a:rPr lang="el-GR" dirty="0" err="1" smtClean="0"/>
              <a:t>σύστησε</a:t>
            </a:r>
            <a:r>
              <a:rPr lang="el-GR" dirty="0" smtClean="0"/>
              <a:t> </a:t>
            </a:r>
            <a:r>
              <a:rPr lang="el-GR" dirty="0"/>
              <a:t>το </a:t>
            </a:r>
            <a:r>
              <a:rPr lang="el-GR" dirty="0" smtClean="0"/>
              <a:t>Κ.Ε.Δ.Δ.Υ. </a:t>
            </a:r>
            <a:r>
              <a:rPr lang="el-GR" dirty="0"/>
              <a:t>και </a:t>
            </a:r>
            <a:r>
              <a:rPr lang="el-GR" dirty="0" err="1"/>
              <a:t>ζήτησαν</a:t>
            </a:r>
            <a:r>
              <a:rPr lang="el-GR" dirty="0"/>
              <a:t> οι </a:t>
            </a:r>
            <a:r>
              <a:rPr lang="el-GR" dirty="0" err="1"/>
              <a:t>γονείς</a:t>
            </a:r>
            <a:r>
              <a:rPr lang="el-GR" dirty="0"/>
              <a:t> του.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332656"/>
            <a:ext cx="7920880" cy="61926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i="1" dirty="0"/>
              <a:t>Με </a:t>
            </a:r>
            <a:r>
              <a:rPr lang="el-GR" i="1" dirty="0" err="1"/>
              <a:t>βάση</a:t>
            </a:r>
            <a:r>
              <a:rPr lang="el-GR" i="1" dirty="0"/>
              <a:t> την </a:t>
            </a:r>
            <a:r>
              <a:rPr lang="el-GR" i="1" dirty="0" err="1" smtClean="0"/>
              <a:t>αξιολόγηση</a:t>
            </a:r>
            <a:r>
              <a:rPr lang="el-GR" i="1" dirty="0" smtClean="0"/>
              <a:t> που </a:t>
            </a:r>
            <a:r>
              <a:rPr lang="el-GR" i="1" dirty="0" err="1" smtClean="0"/>
              <a:t>πραγματοποιήθηκε</a:t>
            </a:r>
            <a:r>
              <a:rPr lang="el-GR" i="1" dirty="0" smtClean="0"/>
              <a:t> </a:t>
            </a:r>
            <a:r>
              <a:rPr lang="el-GR" i="1" dirty="0"/>
              <a:t>στο </a:t>
            </a:r>
            <a:r>
              <a:rPr lang="el-GR" i="1" dirty="0" smtClean="0"/>
              <a:t>Κ.Ε.Δ.Δ.Υ</a:t>
            </a:r>
            <a:r>
              <a:rPr lang="el-GR" i="1" dirty="0"/>
              <a:t>., </a:t>
            </a:r>
            <a:r>
              <a:rPr lang="el-GR" i="1" dirty="0" smtClean="0"/>
              <a:t>τις </a:t>
            </a:r>
            <a:r>
              <a:rPr lang="el-GR" i="1" dirty="0" err="1" smtClean="0"/>
              <a:t>παρατηρήσεις</a:t>
            </a:r>
            <a:r>
              <a:rPr lang="el-GR" i="1" dirty="0" smtClean="0"/>
              <a:t> </a:t>
            </a:r>
            <a:r>
              <a:rPr lang="el-GR" i="1" dirty="0"/>
              <a:t>των  </a:t>
            </a:r>
            <a:r>
              <a:rPr lang="el-GR" i="1" dirty="0" err="1"/>
              <a:t>γονέων</a:t>
            </a:r>
            <a:r>
              <a:rPr lang="el-GR" i="1" dirty="0"/>
              <a:t>, </a:t>
            </a:r>
            <a:r>
              <a:rPr lang="el-GR" i="1" dirty="0" smtClean="0"/>
              <a:t>των </a:t>
            </a:r>
            <a:r>
              <a:rPr lang="el-GR" i="1" dirty="0" err="1" smtClean="0"/>
              <a:t>εκπαιδευτικών</a:t>
            </a:r>
            <a:r>
              <a:rPr lang="el-GR" i="1" dirty="0" smtClean="0"/>
              <a:t> </a:t>
            </a:r>
            <a:r>
              <a:rPr lang="el-GR" i="1" dirty="0"/>
              <a:t>και την </a:t>
            </a:r>
            <a:r>
              <a:rPr lang="el-GR" i="1" dirty="0" err="1"/>
              <a:t>αξιολόγηση</a:t>
            </a:r>
            <a:r>
              <a:rPr lang="el-GR" i="1" dirty="0"/>
              <a:t> που </a:t>
            </a:r>
            <a:r>
              <a:rPr lang="el-GR" i="1" dirty="0" smtClean="0"/>
              <a:t>πραγματοποιήθηκε </a:t>
            </a:r>
            <a:r>
              <a:rPr lang="el-GR" i="1" dirty="0"/>
              <a:t>στο Τ.Ε. ο </a:t>
            </a:r>
            <a:r>
              <a:rPr lang="el-GR" i="1" dirty="0" err="1" smtClean="0"/>
              <a:t>Βασίλης</a:t>
            </a:r>
            <a:r>
              <a:rPr lang="el-GR" i="1" dirty="0" smtClean="0"/>
              <a:t> </a:t>
            </a:r>
            <a:r>
              <a:rPr lang="el-GR" i="1" dirty="0" err="1" smtClean="0"/>
              <a:t>εμφανίζει</a:t>
            </a:r>
            <a:r>
              <a:rPr lang="el-GR" i="1" dirty="0" smtClean="0"/>
              <a:t> </a:t>
            </a:r>
            <a:r>
              <a:rPr lang="el-GR" i="1" dirty="0"/>
              <a:t>τα </a:t>
            </a:r>
            <a:r>
              <a:rPr lang="el-GR" i="1" dirty="0" err="1"/>
              <a:t>παρακάτω</a:t>
            </a:r>
            <a:r>
              <a:rPr lang="el-GR" i="1" dirty="0"/>
              <a:t> </a:t>
            </a:r>
            <a:r>
              <a:rPr lang="el-GR" i="1" dirty="0" err="1"/>
              <a:t>χαρακτηριστικά</a:t>
            </a:r>
            <a:r>
              <a:rPr lang="el-GR" i="1" dirty="0" smtClean="0"/>
              <a:t>:</a:t>
            </a:r>
          </a:p>
          <a:p>
            <a:pPr>
              <a:buNone/>
            </a:pPr>
            <a:endParaRPr lang="el-GR" i="1" dirty="0"/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Ακατάσχετη</a:t>
            </a:r>
            <a:r>
              <a:rPr lang="el-GR" dirty="0"/>
              <a:t> </a:t>
            </a:r>
            <a:r>
              <a:rPr lang="el-GR" dirty="0" err="1"/>
              <a:t>ομιλία</a:t>
            </a:r>
            <a:endParaRPr lang="el-GR" dirty="0"/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Νευρικότητα</a:t>
            </a:r>
            <a:r>
              <a:rPr lang="el-GR" dirty="0"/>
              <a:t> και </a:t>
            </a:r>
            <a:r>
              <a:rPr lang="el-GR" dirty="0" err="1"/>
              <a:t>αδυναμία</a:t>
            </a:r>
            <a:r>
              <a:rPr lang="el-GR" dirty="0"/>
              <a:t> να </a:t>
            </a:r>
            <a:r>
              <a:rPr lang="el-GR" dirty="0" err="1"/>
              <a:t>σταθεί</a:t>
            </a:r>
            <a:r>
              <a:rPr lang="el-GR" dirty="0"/>
              <a:t> στην </a:t>
            </a:r>
            <a:r>
              <a:rPr lang="el-GR" dirty="0" err="1"/>
              <a:t>θέση</a:t>
            </a:r>
            <a:r>
              <a:rPr lang="el-GR" dirty="0"/>
              <a:t> του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Διακόπτει</a:t>
            </a:r>
            <a:r>
              <a:rPr lang="el-GR" dirty="0"/>
              <a:t> τις </a:t>
            </a:r>
            <a:r>
              <a:rPr lang="el-GR" dirty="0" err="1"/>
              <a:t>συζητήσεις</a:t>
            </a:r>
            <a:r>
              <a:rPr lang="el-GR" dirty="0"/>
              <a:t> και δεν </a:t>
            </a:r>
            <a:r>
              <a:rPr lang="el-GR" dirty="0" err="1"/>
              <a:t>μπορεί</a:t>
            </a:r>
            <a:r>
              <a:rPr lang="el-GR" dirty="0"/>
              <a:t> να </a:t>
            </a:r>
            <a:r>
              <a:rPr lang="el-GR" dirty="0" err="1"/>
              <a:t>περιμένει</a:t>
            </a:r>
            <a:r>
              <a:rPr lang="el-GR" dirty="0"/>
              <a:t> τη </a:t>
            </a:r>
            <a:r>
              <a:rPr lang="el-GR" dirty="0" err="1"/>
              <a:t>σειρά</a:t>
            </a:r>
            <a:r>
              <a:rPr lang="el-GR" dirty="0"/>
              <a:t> του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Απαντά</a:t>
            </a:r>
            <a:r>
              <a:rPr lang="el-GR" dirty="0"/>
              <a:t> </a:t>
            </a:r>
            <a:r>
              <a:rPr lang="el-GR" dirty="0" err="1"/>
              <a:t>παρορμητικά</a:t>
            </a:r>
            <a:r>
              <a:rPr lang="el-GR" dirty="0"/>
              <a:t> </a:t>
            </a:r>
            <a:r>
              <a:rPr lang="el-GR" dirty="0" err="1"/>
              <a:t>χωρίς</a:t>
            </a:r>
            <a:r>
              <a:rPr lang="el-GR" dirty="0"/>
              <a:t> να </a:t>
            </a:r>
            <a:r>
              <a:rPr lang="el-GR" dirty="0" err="1"/>
              <a:t>σκεφτεί</a:t>
            </a:r>
            <a:r>
              <a:rPr lang="el-GR" dirty="0"/>
              <a:t> και </a:t>
            </a:r>
            <a:r>
              <a:rPr lang="el-GR" dirty="0" err="1"/>
              <a:t>χωρίς</a:t>
            </a:r>
            <a:r>
              <a:rPr lang="el-GR" dirty="0"/>
              <a:t> να </a:t>
            </a:r>
            <a:r>
              <a:rPr lang="el-GR" dirty="0" err="1"/>
              <a:t>σηκώσει</a:t>
            </a:r>
            <a:r>
              <a:rPr lang="el-GR" dirty="0"/>
              <a:t> το </a:t>
            </a:r>
            <a:r>
              <a:rPr lang="el-GR" dirty="0" err="1"/>
              <a:t>χέρι</a:t>
            </a:r>
            <a:endParaRPr lang="el-GR" dirty="0"/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Ολοκληρώνει</a:t>
            </a:r>
            <a:r>
              <a:rPr lang="el-GR" dirty="0"/>
              <a:t> </a:t>
            </a:r>
            <a:r>
              <a:rPr lang="el-GR" dirty="0" err="1"/>
              <a:t>βιαστικά</a:t>
            </a:r>
            <a:r>
              <a:rPr lang="el-GR" dirty="0"/>
              <a:t> και </a:t>
            </a:r>
            <a:r>
              <a:rPr lang="el-GR" dirty="0" err="1"/>
              <a:t>πρόχειρα</a:t>
            </a:r>
            <a:r>
              <a:rPr lang="el-GR" dirty="0"/>
              <a:t> τις </a:t>
            </a:r>
            <a:r>
              <a:rPr lang="el-GR" dirty="0" err="1"/>
              <a:t>εργασίες</a:t>
            </a:r>
            <a:r>
              <a:rPr lang="el-GR" dirty="0"/>
              <a:t> του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88640"/>
            <a:ext cx="7992888" cy="6408712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el-GR" dirty="0" smtClean="0"/>
              <a:t>Τον </a:t>
            </a:r>
            <a:r>
              <a:rPr lang="el-GR" dirty="0" err="1" smtClean="0"/>
              <a:t>ενδιαφέρουν</a:t>
            </a:r>
            <a:r>
              <a:rPr lang="el-GR" dirty="0" smtClean="0"/>
              <a:t> </a:t>
            </a:r>
            <a:r>
              <a:rPr lang="el-GR" dirty="0" err="1" smtClean="0"/>
              <a:t>όλα</a:t>
            </a:r>
            <a:r>
              <a:rPr lang="el-GR" dirty="0" smtClean="0"/>
              <a:t> </a:t>
            </a:r>
            <a:r>
              <a:rPr lang="el-GR" dirty="0" err="1" smtClean="0"/>
              <a:t>όσα</a:t>
            </a:r>
            <a:r>
              <a:rPr lang="el-GR" dirty="0" smtClean="0"/>
              <a:t> </a:t>
            </a:r>
            <a:r>
              <a:rPr lang="el-GR" dirty="0" err="1" smtClean="0"/>
              <a:t>συμβαίνουν</a:t>
            </a:r>
            <a:r>
              <a:rPr lang="el-GR" dirty="0" smtClean="0"/>
              <a:t> </a:t>
            </a:r>
            <a:r>
              <a:rPr lang="el-GR" dirty="0" err="1" smtClean="0"/>
              <a:t>μέσα</a:t>
            </a:r>
            <a:r>
              <a:rPr lang="el-GR" dirty="0" smtClean="0"/>
              <a:t> στην </a:t>
            </a:r>
            <a:r>
              <a:rPr lang="el-GR" dirty="0" err="1" smtClean="0"/>
              <a:t>τάξη</a:t>
            </a:r>
            <a:r>
              <a:rPr lang="el-GR" dirty="0" smtClean="0"/>
              <a:t> και </a:t>
            </a:r>
            <a:r>
              <a:rPr lang="el-GR" dirty="0" err="1" smtClean="0"/>
              <a:t>χάνει</a:t>
            </a:r>
            <a:r>
              <a:rPr lang="el-GR" dirty="0" smtClean="0"/>
              <a:t> την </a:t>
            </a:r>
            <a:r>
              <a:rPr lang="el-GR" dirty="0" err="1" smtClean="0"/>
              <a:t>προσοχή</a:t>
            </a:r>
            <a:r>
              <a:rPr lang="el-GR" dirty="0" smtClean="0"/>
              <a:t> τα </a:t>
            </a:r>
            <a:r>
              <a:rPr lang="el-GR" dirty="0" err="1" smtClean="0"/>
              <a:t>από</a:t>
            </a:r>
            <a:r>
              <a:rPr lang="el-GR" dirty="0" smtClean="0"/>
              <a:t> </a:t>
            </a:r>
            <a:r>
              <a:rPr lang="el-GR" dirty="0" err="1" smtClean="0"/>
              <a:t>εξωτερικά</a:t>
            </a:r>
            <a:r>
              <a:rPr lang="el-GR" dirty="0" smtClean="0"/>
              <a:t> </a:t>
            </a:r>
            <a:r>
              <a:rPr lang="el-GR" dirty="0" err="1" smtClean="0"/>
              <a:t>ερεθίσματα</a:t>
            </a:r>
            <a:r>
              <a:rPr lang="el-GR" dirty="0" smtClean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Δυσκολεύεται</a:t>
            </a:r>
            <a:r>
              <a:rPr lang="el-GR" dirty="0"/>
              <a:t> να </a:t>
            </a:r>
            <a:r>
              <a:rPr lang="el-GR" dirty="0" err="1"/>
              <a:t>παρατηρήσει</a:t>
            </a:r>
            <a:r>
              <a:rPr lang="el-GR" dirty="0"/>
              <a:t> τις </a:t>
            </a:r>
            <a:r>
              <a:rPr lang="el-GR" dirty="0" err="1"/>
              <a:t>λεπτομέρειες</a:t>
            </a:r>
            <a:r>
              <a:rPr lang="el-GR" dirty="0"/>
              <a:t> στα </a:t>
            </a:r>
            <a:r>
              <a:rPr lang="el-GR" dirty="0" err="1"/>
              <a:t>κείμενα</a:t>
            </a:r>
            <a:r>
              <a:rPr lang="el-GR" dirty="0"/>
              <a:t>, στις </a:t>
            </a:r>
            <a:r>
              <a:rPr lang="el-GR" dirty="0" err="1"/>
              <a:t>εικόνες</a:t>
            </a:r>
            <a:r>
              <a:rPr lang="el-GR" dirty="0"/>
              <a:t> στην </a:t>
            </a:r>
            <a:r>
              <a:rPr lang="el-GR" dirty="0" err="1"/>
              <a:t>αφήγηση</a:t>
            </a:r>
            <a:endParaRPr lang="el-GR" dirty="0"/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Δυσκολεύεται</a:t>
            </a:r>
            <a:r>
              <a:rPr lang="el-GR" dirty="0"/>
              <a:t> να </a:t>
            </a:r>
            <a:r>
              <a:rPr lang="el-GR" dirty="0" err="1"/>
              <a:t>εκτελέσει</a:t>
            </a:r>
            <a:r>
              <a:rPr lang="el-GR" dirty="0"/>
              <a:t> </a:t>
            </a:r>
            <a:r>
              <a:rPr lang="el-GR" dirty="0" err="1"/>
              <a:t>πολύπλοκες</a:t>
            </a:r>
            <a:r>
              <a:rPr lang="el-GR" dirty="0"/>
              <a:t> </a:t>
            </a:r>
            <a:r>
              <a:rPr lang="el-GR" dirty="0" err="1"/>
              <a:t>οδηγίες</a:t>
            </a:r>
            <a:endParaRPr lang="el-GR" dirty="0"/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Δυσκολεύεται</a:t>
            </a:r>
            <a:r>
              <a:rPr lang="el-GR" dirty="0"/>
              <a:t> να </a:t>
            </a:r>
            <a:r>
              <a:rPr lang="el-GR" dirty="0" err="1"/>
              <a:t>οργανώσει</a:t>
            </a:r>
            <a:r>
              <a:rPr lang="el-GR" dirty="0"/>
              <a:t> το </a:t>
            </a:r>
            <a:r>
              <a:rPr lang="el-GR" dirty="0" err="1"/>
              <a:t>χρόνο</a:t>
            </a:r>
            <a:r>
              <a:rPr lang="el-GR" dirty="0"/>
              <a:t> του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 err="1"/>
              <a:t>Συνήθως</a:t>
            </a:r>
            <a:r>
              <a:rPr lang="el-GR" dirty="0"/>
              <a:t> </a:t>
            </a:r>
            <a:r>
              <a:rPr lang="el-GR" dirty="0" err="1"/>
              <a:t>χάνει</a:t>
            </a:r>
            <a:r>
              <a:rPr lang="el-GR" dirty="0"/>
              <a:t> ή </a:t>
            </a:r>
            <a:r>
              <a:rPr lang="el-GR" dirty="0" err="1"/>
              <a:t>ξεχνά</a:t>
            </a:r>
            <a:r>
              <a:rPr lang="el-GR" dirty="0"/>
              <a:t> τα </a:t>
            </a:r>
            <a:r>
              <a:rPr lang="el-GR" dirty="0" err="1"/>
              <a:t>πράγματά</a:t>
            </a:r>
            <a:r>
              <a:rPr lang="el-GR" dirty="0"/>
              <a:t> του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/>
              <a:t>Η </a:t>
            </a:r>
            <a:r>
              <a:rPr lang="el-GR" dirty="0" err="1"/>
              <a:t>μαθησιακή</a:t>
            </a:r>
            <a:r>
              <a:rPr lang="el-GR" dirty="0"/>
              <a:t> του </a:t>
            </a:r>
            <a:r>
              <a:rPr lang="el-GR" dirty="0" err="1"/>
              <a:t>εικόνα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 </a:t>
            </a:r>
            <a:r>
              <a:rPr lang="el-GR" dirty="0" err="1"/>
              <a:t>πολύ</a:t>
            </a:r>
            <a:r>
              <a:rPr lang="el-GR" dirty="0"/>
              <a:t> </a:t>
            </a:r>
            <a:r>
              <a:rPr lang="el-GR" dirty="0" err="1"/>
              <a:t>χαμηλότερη</a:t>
            </a:r>
            <a:r>
              <a:rPr lang="el-GR" dirty="0"/>
              <a:t> των </a:t>
            </a:r>
            <a:r>
              <a:rPr lang="el-GR" dirty="0" err="1"/>
              <a:t>πραγματικών</a:t>
            </a:r>
            <a:r>
              <a:rPr lang="el-GR" dirty="0"/>
              <a:t> </a:t>
            </a:r>
            <a:r>
              <a:rPr lang="el-GR" dirty="0" err="1"/>
              <a:t>ικανοτήτων</a:t>
            </a:r>
            <a:r>
              <a:rPr lang="el-GR" dirty="0"/>
              <a:t> του και </a:t>
            </a:r>
            <a:r>
              <a:rPr lang="el-GR" dirty="0" err="1"/>
              <a:t>διαχέεται</a:t>
            </a:r>
            <a:r>
              <a:rPr lang="el-GR" dirty="0"/>
              <a:t> σε </a:t>
            </a:r>
            <a:r>
              <a:rPr lang="el-GR" dirty="0" err="1"/>
              <a:t>όλα</a:t>
            </a:r>
            <a:r>
              <a:rPr lang="el-GR" dirty="0"/>
              <a:t> τα </a:t>
            </a:r>
            <a:r>
              <a:rPr lang="el-GR" dirty="0" err="1"/>
              <a:t>μαθήματα</a:t>
            </a:r>
            <a:r>
              <a:rPr lang="el-GR" dirty="0"/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el-GR" dirty="0"/>
              <a:t>Την </a:t>
            </a:r>
            <a:r>
              <a:rPr lang="el-GR" dirty="0" err="1"/>
              <a:t>ίδια</a:t>
            </a:r>
            <a:r>
              <a:rPr lang="el-GR" dirty="0"/>
              <a:t> </a:t>
            </a:r>
            <a:r>
              <a:rPr lang="el-GR" dirty="0" err="1"/>
              <a:t>εικόνα</a:t>
            </a:r>
            <a:r>
              <a:rPr lang="el-GR" dirty="0"/>
              <a:t> </a:t>
            </a:r>
            <a:r>
              <a:rPr lang="el-GR" dirty="0" err="1"/>
              <a:t>εμφανίζει</a:t>
            </a:r>
            <a:r>
              <a:rPr lang="el-GR" dirty="0"/>
              <a:t> και στο </a:t>
            </a:r>
            <a:r>
              <a:rPr lang="el-GR" dirty="0" err="1"/>
              <a:t>σπίτι</a:t>
            </a:r>
            <a:endParaRPr lang="el-GR" dirty="0"/>
          </a:p>
          <a:p>
            <a:pPr lvl="0"/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332656"/>
            <a:ext cx="7992888" cy="6336704"/>
          </a:xfrm>
        </p:spPr>
        <p:txBody>
          <a:bodyPr>
            <a:normAutofit/>
          </a:bodyPr>
          <a:lstStyle/>
          <a:p>
            <a:r>
              <a:rPr lang="el-GR" dirty="0"/>
              <a:t>Το </a:t>
            </a:r>
            <a:r>
              <a:rPr lang="el-GR" dirty="0" err="1" smtClean="0"/>
              <a:t>πρωτόκολλο</a:t>
            </a:r>
            <a:r>
              <a:rPr lang="el-GR" dirty="0" smtClean="0"/>
              <a:t> </a:t>
            </a:r>
            <a:r>
              <a:rPr lang="en-US" i="1" dirty="0" err="1" smtClean="0"/>
              <a:t>αξιολ</a:t>
            </a:r>
            <a:r>
              <a:rPr lang="el-GR" i="1" dirty="0"/>
              <a:t>ό</a:t>
            </a:r>
            <a:r>
              <a:rPr lang="en-US" i="1" dirty="0" err="1"/>
              <a:t>γησης</a:t>
            </a:r>
            <a:r>
              <a:rPr lang="en-US" i="1" dirty="0"/>
              <a:t> </a:t>
            </a:r>
            <a:r>
              <a:rPr lang="el-GR" i="1" dirty="0" smtClean="0"/>
              <a:t> </a:t>
            </a:r>
            <a:r>
              <a:rPr lang="en-US" i="1" dirty="0" err="1"/>
              <a:t>του</a:t>
            </a:r>
            <a:r>
              <a:rPr lang="en-US" i="1" dirty="0"/>
              <a:t> </a:t>
            </a:r>
            <a:r>
              <a:rPr lang="el-GR" dirty="0" err="1"/>
              <a:t>παιδιού</a:t>
            </a:r>
            <a:r>
              <a:rPr lang="el-GR" dirty="0"/>
              <a:t> που </a:t>
            </a:r>
            <a:r>
              <a:rPr lang="el-GR" dirty="0" err="1"/>
              <a:t>πραγματοποιήθηκε</a:t>
            </a:r>
            <a:r>
              <a:rPr lang="el-GR" dirty="0"/>
              <a:t> στο Τ.Ε. </a:t>
            </a:r>
            <a:r>
              <a:rPr lang="el-GR" dirty="0" err="1"/>
              <a:t>καθώς</a:t>
            </a:r>
            <a:r>
              <a:rPr lang="el-GR" dirty="0"/>
              <a:t> και </a:t>
            </a:r>
            <a:r>
              <a:rPr lang="el-GR" dirty="0" err="1"/>
              <a:t>ηχογραφημένα</a:t>
            </a:r>
            <a:r>
              <a:rPr lang="el-GR" dirty="0"/>
              <a:t> </a:t>
            </a:r>
            <a:r>
              <a:rPr lang="el-GR" dirty="0" err="1"/>
              <a:t>στιγμιότυπα</a:t>
            </a:r>
            <a:r>
              <a:rPr lang="el-GR" dirty="0"/>
              <a:t> της </a:t>
            </a:r>
            <a:r>
              <a:rPr lang="el-GR" dirty="0" err="1"/>
              <a:t>αναγνωστικής</a:t>
            </a:r>
            <a:r>
              <a:rPr lang="el-GR" dirty="0"/>
              <a:t> </a:t>
            </a:r>
            <a:r>
              <a:rPr lang="el-GR" dirty="0" err="1"/>
              <a:t>ικανότητας</a:t>
            </a:r>
            <a:r>
              <a:rPr lang="el-GR" dirty="0"/>
              <a:t> του </a:t>
            </a:r>
            <a:r>
              <a:rPr lang="el-GR" dirty="0" err="1" smtClean="0"/>
              <a:t>παιδιού</a:t>
            </a:r>
            <a:r>
              <a:rPr lang="el-GR" dirty="0" smtClean="0"/>
              <a:t> παρουσιάστηκαν στους εκπαιδευτικούς</a:t>
            </a:r>
          </a:p>
          <a:p>
            <a:r>
              <a:rPr lang="el-GR" dirty="0"/>
              <a:t>Ο </a:t>
            </a:r>
            <a:r>
              <a:rPr lang="el-GR" dirty="0" err="1"/>
              <a:t>Βασίλης</a:t>
            </a:r>
            <a:r>
              <a:rPr lang="el-GR" dirty="0"/>
              <a:t> </a:t>
            </a:r>
            <a:r>
              <a:rPr lang="el-GR" dirty="0" err="1"/>
              <a:t>είναι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παιδί</a:t>
            </a:r>
            <a:r>
              <a:rPr lang="el-GR" dirty="0"/>
              <a:t>, </a:t>
            </a:r>
            <a:r>
              <a:rPr lang="el-GR" dirty="0" err="1"/>
              <a:t>τυπικό</a:t>
            </a:r>
            <a:r>
              <a:rPr lang="el-GR" dirty="0"/>
              <a:t> </a:t>
            </a:r>
            <a:r>
              <a:rPr lang="el-GR" dirty="0" err="1"/>
              <a:t>δείγμα</a:t>
            </a:r>
            <a:r>
              <a:rPr lang="el-GR" dirty="0"/>
              <a:t> </a:t>
            </a:r>
            <a:r>
              <a:rPr lang="el-GR" dirty="0" err="1"/>
              <a:t>διάσπασης</a:t>
            </a:r>
            <a:r>
              <a:rPr lang="el-GR" dirty="0"/>
              <a:t> της </a:t>
            </a:r>
            <a:r>
              <a:rPr lang="el-GR" dirty="0" err="1"/>
              <a:t>προσοχής</a:t>
            </a:r>
            <a:r>
              <a:rPr lang="el-GR" dirty="0"/>
              <a:t>, με </a:t>
            </a:r>
            <a:r>
              <a:rPr lang="el-GR" dirty="0" err="1"/>
              <a:t>παρορμητικότητα</a:t>
            </a:r>
            <a:r>
              <a:rPr lang="el-GR" dirty="0"/>
              <a:t> και με </a:t>
            </a:r>
            <a:r>
              <a:rPr lang="el-GR" dirty="0" err="1" smtClean="0"/>
              <a:t>ήπια</a:t>
            </a:r>
            <a:r>
              <a:rPr lang="el-GR" dirty="0" smtClean="0"/>
              <a:t> </a:t>
            </a:r>
            <a:r>
              <a:rPr lang="el-GR" dirty="0" err="1" smtClean="0"/>
              <a:t>υπερκινητικότητα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Πριν </a:t>
            </a:r>
            <a:r>
              <a:rPr lang="el-GR" dirty="0" err="1"/>
              <a:t>οργανωθεί</a:t>
            </a:r>
            <a:r>
              <a:rPr lang="el-GR" dirty="0"/>
              <a:t> </a:t>
            </a:r>
            <a:r>
              <a:rPr lang="el-GR" dirty="0" err="1"/>
              <a:t>ένα</a:t>
            </a:r>
            <a:r>
              <a:rPr lang="el-GR" dirty="0"/>
              <a:t> </a:t>
            </a:r>
            <a:r>
              <a:rPr lang="el-GR" dirty="0" err="1"/>
              <a:t>εξατομικευμένο</a:t>
            </a:r>
            <a:r>
              <a:rPr lang="el-GR" dirty="0"/>
              <a:t> </a:t>
            </a:r>
            <a:r>
              <a:rPr lang="el-GR" dirty="0" err="1" smtClean="0"/>
              <a:t>πρόγραμμα</a:t>
            </a:r>
            <a:r>
              <a:rPr lang="el-GR" dirty="0" smtClean="0"/>
              <a:t> </a:t>
            </a:r>
            <a:r>
              <a:rPr lang="el-GR" dirty="0" err="1" smtClean="0"/>
              <a:t>παρέμβασης</a:t>
            </a:r>
            <a:r>
              <a:rPr lang="el-GR" dirty="0" smtClean="0"/>
              <a:t> </a:t>
            </a:r>
            <a:r>
              <a:rPr lang="el-GR" dirty="0" err="1"/>
              <a:t>απαιτείται</a:t>
            </a:r>
            <a:r>
              <a:rPr lang="el-GR" dirty="0"/>
              <a:t> η </a:t>
            </a:r>
            <a:r>
              <a:rPr lang="el-GR" dirty="0" err="1"/>
              <a:t>συστράτευση</a:t>
            </a:r>
            <a:r>
              <a:rPr lang="el-GR" dirty="0"/>
              <a:t> </a:t>
            </a:r>
            <a:r>
              <a:rPr lang="el-GR" dirty="0" smtClean="0"/>
              <a:t>των </a:t>
            </a:r>
            <a:r>
              <a:rPr lang="el-GR" dirty="0" err="1" smtClean="0"/>
              <a:t>εκπαιδευτικών</a:t>
            </a:r>
            <a:r>
              <a:rPr lang="el-GR" dirty="0" smtClean="0"/>
              <a:t> </a:t>
            </a:r>
            <a:r>
              <a:rPr lang="el-GR" dirty="0"/>
              <a:t>που </a:t>
            </a:r>
            <a:r>
              <a:rPr lang="el-GR" dirty="0" err="1"/>
              <a:t>δούλευαν</a:t>
            </a:r>
            <a:r>
              <a:rPr lang="el-GR" dirty="0"/>
              <a:t> με το </a:t>
            </a:r>
            <a:r>
              <a:rPr lang="el-GR" dirty="0" err="1"/>
              <a:t>μαθητή</a:t>
            </a:r>
            <a:r>
              <a:rPr lang="el-GR" dirty="0"/>
              <a:t> και των </a:t>
            </a:r>
            <a:r>
              <a:rPr lang="el-GR" dirty="0" err="1"/>
              <a:t>γονέων</a:t>
            </a:r>
            <a:r>
              <a:rPr lang="el-GR" dirty="0"/>
              <a:t>.</a:t>
            </a:r>
          </a:p>
          <a:p>
            <a:r>
              <a:rPr lang="el-GR" dirty="0" err="1"/>
              <a:t>Προγραμματίστηκαν</a:t>
            </a:r>
            <a:r>
              <a:rPr lang="el-GR" dirty="0"/>
              <a:t> δυο </a:t>
            </a:r>
            <a:r>
              <a:rPr lang="el-GR" dirty="0" err="1"/>
              <a:t>συναντήσεις</a:t>
            </a:r>
            <a:r>
              <a:rPr lang="el-GR" dirty="0"/>
              <a:t>, μια με τους </a:t>
            </a:r>
            <a:r>
              <a:rPr lang="el-GR" dirty="0" err="1"/>
              <a:t>εκπαιδευτικούς</a:t>
            </a:r>
            <a:r>
              <a:rPr lang="el-GR" dirty="0"/>
              <a:t> και </a:t>
            </a:r>
            <a:r>
              <a:rPr lang="el-GR" dirty="0" smtClean="0"/>
              <a:t>μια με </a:t>
            </a:r>
            <a:r>
              <a:rPr lang="el-GR" dirty="0"/>
              <a:t>τους </a:t>
            </a:r>
            <a:r>
              <a:rPr lang="el-GR" dirty="0" err="1"/>
              <a:t>γονείς</a:t>
            </a:r>
            <a:r>
              <a:rPr lang="el-GR" dirty="0"/>
              <a:t> και τους </a:t>
            </a:r>
            <a:r>
              <a:rPr lang="el-GR" dirty="0" err="1"/>
              <a:t>εκπαιδευτικούς</a:t>
            </a:r>
            <a:r>
              <a:rPr lang="el-GR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23528" y="260649"/>
          <a:ext cx="856895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60648"/>
            <a:ext cx="7920880" cy="6336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err="1">
                <a:solidFill>
                  <a:srgbClr val="002060"/>
                </a:solidFill>
              </a:rPr>
              <a:t>Κοινό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el-GR" b="1" dirty="0" err="1">
                <a:solidFill>
                  <a:srgbClr val="002060"/>
                </a:solidFill>
              </a:rPr>
              <a:t>πλαίσιο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el-GR" b="1" dirty="0" err="1">
                <a:solidFill>
                  <a:srgbClr val="002060"/>
                </a:solidFill>
              </a:rPr>
              <a:t>αρχών</a:t>
            </a:r>
            <a:r>
              <a:rPr lang="el-GR" b="1" dirty="0">
                <a:solidFill>
                  <a:srgbClr val="002060"/>
                </a:solidFill>
              </a:rPr>
              <a:t> που </a:t>
            </a:r>
            <a:r>
              <a:rPr lang="el-GR" b="1" dirty="0" err="1">
                <a:solidFill>
                  <a:srgbClr val="002060"/>
                </a:solidFill>
              </a:rPr>
              <a:t>εφαρμοστήκαν</a:t>
            </a:r>
            <a:r>
              <a:rPr lang="el-GR" b="1" dirty="0">
                <a:solidFill>
                  <a:srgbClr val="002060"/>
                </a:solidFill>
              </a:rPr>
              <a:t> στο </a:t>
            </a:r>
            <a:r>
              <a:rPr lang="el-GR" b="1" dirty="0" err="1">
                <a:solidFill>
                  <a:srgbClr val="002060"/>
                </a:solidFill>
              </a:rPr>
              <a:t>Τμήμα</a:t>
            </a:r>
            <a:r>
              <a:rPr lang="el-GR" b="1" dirty="0">
                <a:solidFill>
                  <a:srgbClr val="002060"/>
                </a:solidFill>
              </a:rPr>
              <a:t> </a:t>
            </a:r>
            <a:r>
              <a:rPr lang="el-GR" b="1" dirty="0" err="1" smtClean="0">
                <a:solidFill>
                  <a:srgbClr val="002060"/>
                </a:solidFill>
              </a:rPr>
              <a:t>Ένταξης</a:t>
            </a:r>
            <a:r>
              <a:rPr lang="el-GR" b="1" dirty="0" smtClean="0">
                <a:solidFill>
                  <a:srgbClr val="002060"/>
                </a:solidFill>
              </a:rPr>
              <a:t>,</a:t>
            </a:r>
            <a:r>
              <a:rPr lang="el-GR" dirty="0" smtClean="0">
                <a:solidFill>
                  <a:srgbClr val="002060"/>
                </a:solidFill>
              </a:rPr>
              <a:t> </a:t>
            </a:r>
            <a:r>
              <a:rPr lang="el-GR" b="1" dirty="0" smtClean="0">
                <a:solidFill>
                  <a:srgbClr val="002060"/>
                </a:solidFill>
              </a:rPr>
              <a:t>στην γενική </a:t>
            </a:r>
            <a:r>
              <a:rPr lang="el-GR" b="1" dirty="0" err="1">
                <a:solidFill>
                  <a:srgbClr val="002060"/>
                </a:solidFill>
              </a:rPr>
              <a:t>τάξη</a:t>
            </a:r>
            <a:r>
              <a:rPr lang="el-GR" b="1" dirty="0">
                <a:solidFill>
                  <a:srgbClr val="002060"/>
                </a:solidFill>
              </a:rPr>
              <a:t> και το </a:t>
            </a:r>
            <a:r>
              <a:rPr lang="el-GR" b="1" dirty="0" err="1">
                <a:solidFill>
                  <a:srgbClr val="002060"/>
                </a:solidFill>
              </a:rPr>
              <a:t>σπίτι</a:t>
            </a:r>
            <a:r>
              <a:rPr lang="el-GR" b="1" dirty="0" smtClean="0">
                <a:solidFill>
                  <a:srgbClr val="00206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/>
              <a:t>Αρχικά</a:t>
            </a:r>
            <a:r>
              <a:rPr lang="el-GR" dirty="0"/>
              <a:t> </a:t>
            </a:r>
            <a:r>
              <a:rPr lang="el-GR" dirty="0" err="1"/>
              <a:t>έγινε</a:t>
            </a:r>
            <a:r>
              <a:rPr lang="el-GR" dirty="0"/>
              <a:t> μια </a:t>
            </a:r>
            <a:r>
              <a:rPr lang="el-GR" dirty="0" err="1"/>
              <a:t>συζήτηση</a:t>
            </a:r>
            <a:r>
              <a:rPr lang="el-GR" dirty="0"/>
              <a:t> με το </a:t>
            </a:r>
            <a:r>
              <a:rPr lang="el-GR" dirty="0" err="1"/>
              <a:t>παιδί</a:t>
            </a:r>
            <a:r>
              <a:rPr lang="el-GR" dirty="0"/>
              <a:t> </a:t>
            </a:r>
            <a:r>
              <a:rPr lang="el-GR" dirty="0" err="1"/>
              <a:t>σχετικά</a:t>
            </a:r>
            <a:r>
              <a:rPr lang="el-GR" dirty="0"/>
              <a:t> με το </a:t>
            </a:r>
            <a:r>
              <a:rPr lang="el-GR" dirty="0" err="1"/>
              <a:t>πώς</a:t>
            </a:r>
            <a:r>
              <a:rPr lang="el-GR" dirty="0"/>
              <a:t> θα </a:t>
            </a:r>
            <a:r>
              <a:rPr lang="el-GR" dirty="0" err="1" smtClean="0"/>
              <a:t>μπορούσε</a:t>
            </a:r>
            <a:r>
              <a:rPr lang="el-GR" dirty="0" smtClean="0"/>
              <a:t> να </a:t>
            </a:r>
            <a:r>
              <a:rPr lang="el-GR" dirty="0" err="1"/>
              <a:t>μάθει</a:t>
            </a:r>
            <a:r>
              <a:rPr lang="el-GR" dirty="0"/>
              <a:t> </a:t>
            </a:r>
            <a:r>
              <a:rPr lang="el-GR" dirty="0" err="1" smtClean="0"/>
              <a:t>καλύτερα</a:t>
            </a:r>
            <a:r>
              <a:rPr lang="el-G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l-GR" dirty="0" err="1" smtClean="0"/>
              <a:t>Ανιχνεύθηκαν</a:t>
            </a:r>
            <a:r>
              <a:rPr lang="el-GR" dirty="0" smtClean="0"/>
              <a:t> </a:t>
            </a:r>
            <a:r>
              <a:rPr lang="el-GR" dirty="0"/>
              <a:t>οι </a:t>
            </a:r>
            <a:r>
              <a:rPr lang="el-GR" dirty="0" err="1"/>
              <a:t>στάσεις</a:t>
            </a:r>
            <a:r>
              <a:rPr lang="el-GR" dirty="0"/>
              <a:t>, οι </a:t>
            </a:r>
            <a:r>
              <a:rPr lang="el-GR" dirty="0" err="1"/>
              <a:t>σκέψεις</a:t>
            </a:r>
            <a:r>
              <a:rPr lang="el-GR" dirty="0"/>
              <a:t> και οι </a:t>
            </a:r>
            <a:r>
              <a:rPr lang="el-GR" dirty="0" err="1"/>
              <a:t>ιδέες</a:t>
            </a:r>
            <a:r>
              <a:rPr lang="el-GR" dirty="0"/>
              <a:t> του </a:t>
            </a:r>
            <a:r>
              <a:rPr lang="el-GR" dirty="0" smtClean="0"/>
              <a:t>για το </a:t>
            </a:r>
            <a:r>
              <a:rPr lang="el-GR" dirty="0" err="1"/>
              <a:t>πώς</a:t>
            </a:r>
            <a:r>
              <a:rPr lang="el-GR" dirty="0"/>
              <a:t> θα </a:t>
            </a:r>
            <a:r>
              <a:rPr lang="el-GR" dirty="0" err="1"/>
              <a:t>μπορούσε</a:t>
            </a:r>
            <a:r>
              <a:rPr lang="el-GR" dirty="0"/>
              <a:t> να </a:t>
            </a:r>
            <a:r>
              <a:rPr lang="el-GR" dirty="0" err="1"/>
              <a:t>οδηγηθεί</a:t>
            </a:r>
            <a:r>
              <a:rPr lang="el-GR" dirty="0"/>
              <a:t> στην </a:t>
            </a:r>
            <a:r>
              <a:rPr lang="el-GR" dirty="0" err="1"/>
              <a:t>άντληση</a:t>
            </a:r>
            <a:r>
              <a:rPr lang="el-GR" dirty="0"/>
              <a:t> </a:t>
            </a:r>
            <a:r>
              <a:rPr lang="el-GR" dirty="0" err="1"/>
              <a:t>ικανοποίησης</a:t>
            </a:r>
            <a:r>
              <a:rPr lang="el-GR" dirty="0"/>
              <a:t> </a:t>
            </a:r>
            <a:r>
              <a:rPr lang="el-GR" dirty="0" err="1"/>
              <a:t>από</a:t>
            </a:r>
            <a:r>
              <a:rPr lang="el-GR" dirty="0"/>
              <a:t> </a:t>
            </a:r>
            <a:r>
              <a:rPr lang="el-GR" dirty="0" smtClean="0"/>
              <a:t>τη </a:t>
            </a:r>
            <a:r>
              <a:rPr lang="el-GR" dirty="0" err="1" smtClean="0"/>
              <a:t>μαθησιακή</a:t>
            </a:r>
            <a:r>
              <a:rPr lang="el-GR" dirty="0" smtClean="0"/>
              <a:t> </a:t>
            </a:r>
            <a:r>
              <a:rPr lang="el-GR" dirty="0" err="1" smtClean="0"/>
              <a:t>διαδικασία</a:t>
            </a:r>
            <a:endParaRPr lang="el-GR" dirty="0" smtClean="0"/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Πώς να </a:t>
            </a:r>
            <a:r>
              <a:rPr lang="el-GR" dirty="0" err="1"/>
              <a:t>αντικατασταθεί</a:t>
            </a:r>
            <a:r>
              <a:rPr lang="el-GR" dirty="0"/>
              <a:t> η </a:t>
            </a:r>
            <a:r>
              <a:rPr lang="el-GR" dirty="0" err="1"/>
              <a:t>αποτυχία</a:t>
            </a:r>
            <a:r>
              <a:rPr lang="el-GR" dirty="0"/>
              <a:t>, η </a:t>
            </a:r>
            <a:r>
              <a:rPr lang="el-GR" dirty="0" err="1"/>
              <a:t>ματαίωση</a:t>
            </a:r>
            <a:r>
              <a:rPr lang="el-GR" dirty="0"/>
              <a:t> και </a:t>
            </a:r>
            <a:r>
              <a:rPr lang="el-GR" dirty="0" smtClean="0"/>
              <a:t>ο </a:t>
            </a:r>
            <a:r>
              <a:rPr lang="el-GR" dirty="0" err="1" smtClean="0"/>
              <a:t>φόβος</a:t>
            </a:r>
            <a:r>
              <a:rPr lang="el-GR" dirty="0" smtClean="0"/>
              <a:t> </a:t>
            </a:r>
            <a:r>
              <a:rPr lang="el-GR" i="1" dirty="0">
                <a:solidFill>
                  <a:srgbClr val="002060"/>
                </a:solidFill>
              </a:rPr>
              <a:t>με </a:t>
            </a:r>
            <a:r>
              <a:rPr lang="el-GR" i="1" dirty="0" err="1">
                <a:solidFill>
                  <a:srgbClr val="002060"/>
                </a:solidFill>
              </a:rPr>
              <a:t>σχολική</a:t>
            </a:r>
            <a:r>
              <a:rPr lang="el-GR" i="1" dirty="0">
                <a:solidFill>
                  <a:srgbClr val="002060"/>
                </a:solidFill>
              </a:rPr>
              <a:t> </a:t>
            </a:r>
            <a:r>
              <a:rPr lang="el-GR" i="1" dirty="0" err="1">
                <a:solidFill>
                  <a:srgbClr val="002060"/>
                </a:solidFill>
              </a:rPr>
              <a:t>επιτυχία</a:t>
            </a:r>
            <a:r>
              <a:rPr lang="el-GR" i="1" dirty="0">
                <a:solidFill>
                  <a:srgbClr val="002060"/>
                </a:solidFill>
              </a:rPr>
              <a:t> και με </a:t>
            </a:r>
            <a:r>
              <a:rPr lang="el-GR" i="1" dirty="0" err="1">
                <a:solidFill>
                  <a:srgbClr val="002060"/>
                </a:solidFill>
              </a:rPr>
              <a:t>ενθουσιασμό</a:t>
            </a:r>
            <a:r>
              <a:rPr lang="el-GR" i="1" dirty="0">
                <a:solidFill>
                  <a:srgbClr val="002060"/>
                </a:solidFill>
              </a:rPr>
              <a:t>. </a:t>
            </a:r>
          </a:p>
          <a:p>
            <a:pPr>
              <a:buNone/>
            </a:pPr>
            <a:endParaRPr lang="el-G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</TotalTime>
  <Words>1283</Words>
  <Application>Microsoft Office PowerPoint</Application>
  <PresentationFormat>Προβολή στην οθόνη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Αφθονία</vt:lpstr>
      <vt:lpstr>ΜελΕτη περΙπτωσηΣ  (ΔΕΠ-Υ) 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Μελέτες περίπτωσης  </dc:title>
  <dc:creator>Μαρίνα</dc:creator>
  <cp:lastModifiedBy>Μαρίνα</cp:lastModifiedBy>
  <cp:revision>18</cp:revision>
  <dcterms:created xsi:type="dcterms:W3CDTF">2017-03-13T11:05:34Z</dcterms:created>
  <dcterms:modified xsi:type="dcterms:W3CDTF">2017-03-16T07:17:35Z</dcterms:modified>
</cp:coreProperties>
</file>